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0287000" cx="18288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Eczar SemiBold"/>
      <p:regular r:id="rId23"/>
      <p:bold r:id="rId24"/>
    </p:embeddedFont>
    <p:embeddedFont>
      <p:font typeface="Eczar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6" roundtripDataSignature="AMtx7mgA/ARLcWFOjr7Acqq/raQu3Jt4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EczarSemiBold-bold.fntdata"/><Relationship Id="rId23" Type="http://schemas.openxmlformats.org/officeDocument/2006/relationships/font" Target="fonts/Eczar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Ecza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0" name="Google Shape;150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51" name="Google Shape;151;p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hello</a:t>
            </a:r>
            <a:endParaRPr/>
          </a:p>
        </p:txBody>
      </p:sp>
      <p:sp>
        <p:nvSpPr>
          <p:cNvPr id="153" name="Google Shape;153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4" name="Google Shape;154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52.png"/><Relationship Id="rId11" Type="http://schemas.openxmlformats.org/officeDocument/2006/relationships/image" Target="../media/image31.jpg"/><Relationship Id="rId10" Type="http://schemas.openxmlformats.org/officeDocument/2006/relationships/image" Target="../media/image30.gif"/><Relationship Id="rId9" Type="http://schemas.openxmlformats.org/officeDocument/2006/relationships/image" Target="../media/image57.gif"/><Relationship Id="rId5" Type="http://schemas.openxmlformats.org/officeDocument/2006/relationships/image" Target="../media/image4.png"/><Relationship Id="rId6" Type="http://schemas.openxmlformats.org/officeDocument/2006/relationships/image" Target="../media/image33.png"/><Relationship Id="rId7" Type="http://schemas.openxmlformats.org/officeDocument/2006/relationships/image" Target="../media/image46.gif"/><Relationship Id="rId8" Type="http://schemas.openxmlformats.org/officeDocument/2006/relationships/image" Target="../media/image3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20.png"/><Relationship Id="rId11" Type="http://schemas.openxmlformats.org/officeDocument/2006/relationships/image" Target="../media/image41.jpg"/><Relationship Id="rId10" Type="http://schemas.openxmlformats.org/officeDocument/2006/relationships/image" Target="../media/image43.png"/><Relationship Id="rId12" Type="http://schemas.openxmlformats.org/officeDocument/2006/relationships/image" Target="../media/image44.jpg"/><Relationship Id="rId9" Type="http://schemas.openxmlformats.org/officeDocument/2006/relationships/image" Target="../media/image40.png"/><Relationship Id="rId5" Type="http://schemas.openxmlformats.org/officeDocument/2006/relationships/image" Target="../media/image14.png"/><Relationship Id="rId6" Type="http://schemas.openxmlformats.org/officeDocument/2006/relationships/image" Target="../media/image4.png"/><Relationship Id="rId7" Type="http://schemas.openxmlformats.org/officeDocument/2006/relationships/image" Target="../media/image54.png"/><Relationship Id="rId8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11" Type="http://schemas.openxmlformats.org/officeDocument/2006/relationships/image" Target="../media/image48.png"/><Relationship Id="rId10" Type="http://schemas.openxmlformats.org/officeDocument/2006/relationships/image" Target="../media/image49.png"/><Relationship Id="rId9" Type="http://schemas.openxmlformats.org/officeDocument/2006/relationships/image" Target="../media/image53.gif"/><Relationship Id="rId5" Type="http://schemas.openxmlformats.org/officeDocument/2006/relationships/image" Target="../media/image4.png"/><Relationship Id="rId6" Type="http://schemas.openxmlformats.org/officeDocument/2006/relationships/image" Target="../media/image50.png"/><Relationship Id="rId7" Type="http://schemas.openxmlformats.org/officeDocument/2006/relationships/image" Target="../media/image47.png"/><Relationship Id="rId8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4.png"/><Relationship Id="rId4" Type="http://schemas.openxmlformats.org/officeDocument/2006/relationships/image" Target="../media/image20.png"/><Relationship Id="rId11" Type="http://schemas.openxmlformats.org/officeDocument/2006/relationships/image" Target="../media/image11.png"/><Relationship Id="rId10" Type="http://schemas.openxmlformats.org/officeDocument/2006/relationships/image" Target="../media/image3.png"/><Relationship Id="rId9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hyperlink" Target="https://rishabhchopra223.github.io/Sorting_Visualizer/" TargetMode="External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11" Type="http://schemas.openxmlformats.org/officeDocument/2006/relationships/image" Target="../media/image26.png"/><Relationship Id="rId10" Type="http://schemas.openxmlformats.org/officeDocument/2006/relationships/image" Target="../media/image24.jpg"/><Relationship Id="rId9" Type="http://schemas.openxmlformats.org/officeDocument/2006/relationships/image" Target="../media/image21.png"/><Relationship Id="rId5" Type="http://schemas.openxmlformats.org/officeDocument/2006/relationships/image" Target="../media/image4.png"/><Relationship Id="rId6" Type="http://schemas.openxmlformats.org/officeDocument/2006/relationships/image" Target="../media/image54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10" Type="http://schemas.openxmlformats.org/officeDocument/2006/relationships/image" Target="../media/image39.png"/><Relationship Id="rId9" Type="http://schemas.openxmlformats.org/officeDocument/2006/relationships/image" Target="../media/image55.gif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7" Type="http://schemas.openxmlformats.org/officeDocument/2006/relationships/image" Target="../media/image35.gif"/><Relationship Id="rId8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 rot="2984660">
            <a:off x="15459392" y="3586957"/>
            <a:ext cx="5029200" cy="4114800"/>
          </a:xfrm>
          <a:custGeom>
            <a:rect b="b" l="l" r="r" t="t"/>
            <a:pathLst>
              <a:path extrusionOk="0"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10119339" y="-4507184"/>
            <a:ext cx="10029895" cy="9014368"/>
          </a:xfrm>
          <a:custGeom>
            <a:rect b="b" l="l" r="r" t="t"/>
            <a:pathLst>
              <a:path extrusionOk="0"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 rot="-1264648">
            <a:off x="-2042291" y="3086100"/>
            <a:ext cx="5029200" cy="4114800"/>
          </a:xfrm>
          <a:custGeom>
            <a:rect b="b" l="l" r="r" t="t"/>
            <a:pathLst>
              <a:path extrusionOk="0"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>
            <a:off x="-5014947" y="4938208"/>
            <a:ext cx="10029895" cy="9014368"/>
          </a:xfrm>
          <a:custGeom>
            <a:rect b="b" l="l" r="r" t="t"/>
            <a:pathLst>
              <a:path extrusionOk="0"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>
            <a:off x="14584680" y="-2449784"/>
            <a:ext cx="7406640" cy="8229600"/>
          </a:xfrm>
          <a:custGeom>
            <a:rect b="b" l="l" r="r" t="t"/>
            <a:pathLst>
              <a:path extrusionOk="0"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 rot="6495018">
            <a:off x="-1249695" y="5438343"/>
            <a:ext cx="7406640" cy="8229600"/>
          </a:xfrm>
          <a:custGeom>
            <a:rect b="b" l="l" r="r" t="t"/>
            <a:pathLst>
              <a:path extrusionOk="0"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 txBox="1"/>
          <p:nvPr/>
        </p:nvSpPr>
        <p:spPr>
          <a:xfrm>
            <a:off x="810200" y="2964200"/>
            <a:ext cx="15826200" cy="4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6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IT</a:t>
            </a:r>
            <a:endParaRPr sz="1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6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PROJECT</a:t>
            </a:r>
            <a:endParaRPr sz="100"/>
          </a:p>
        </p:txBody>
      </p:sp>
      <p:sp>
        <p:nvSpPr>
          <p:cNvPr id="95" name="Google Shape;95;p1"/>
          <p:cNvSpPr txBox="1"/>
          <p:nvPr/>
        </p:nvSpPr>
        <p:spPr>
          <a:xfrm>
            <a:off x="2554146" y="7078104"/>
            <a:ext cx="13179708" cy="859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2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273384"/>
                </a:solidFill>
                <a:latin typeface="Eczar SemiBold"/>
                <a:ea typeface="Eczar SemiBold"/>
                <a:cs typeface="Eczar SemiBold"/>
                <a:sym typeface="Eczar SemiBold"/>
              </a:rPr>
              <a:t>iSORT - The Sorting Visualizer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 rot="-2700000">
            <a:off x="-1551070" y="-4895564"/>
            <a:ext cx="7406640" cy="8229600"/>
          </a:xfrm>
          <a:custGeom>
            <a:rect b="b" l="l" r="r" t="t"/>
            <a:pathLst>
              <a:path extrusionOk="0"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1"/>
          <p:cNvSpPr/>
          <p:nvPr/>
        </p:nvSpPr>
        <p:spPr>
          <a:xfrm rot="-3440531">
            <a:off x="12761461" y="6160261"/>
            <a:ext cx="7411846" cy="8235384"/>
          </a:xfrm>
          <a:custGeom>
            <a:rect b="b" l="l" r="r" t="t"/>
            <a:pathLst>
              <a:path extrusionOk="0"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"/>
          <p:cNvSpPr/>
          <p:nvPr/>
        </p:nvSpPr>
        <p:spPr>
          <a:xfrm>
            <a:off x="7885432" y="284243"/>
            <a:ext cx="2517136" cy="2517136"/>
          </a:xfrm>
          <a:custGeom>
            <a:rect b="b" l="l" r="r" t="t"/>
            <a:pathLst>
              <a:path extrusionOk="0" h="2517136" w="2517136">
                <a:moveTo>
                  <a:pt x="0" y="0"/>
                </a:moveTo>
                <a:lnTo>
                  <a:pt x="2517136" y="0"/>
                </a:lnTo>
                <a:lnTo>
                  <a:pt x="2517136" y="2517136"/>
                </a:lnTo>
                <a:lnTo>
                  <a:pt x="0" y="2517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1"/>
          <p:cNvSpPr txBox="1"/>
          <p:nvPr/>
        </p:nvSpPr>
        <p:spPr>
          <a:xfrm>
            <a:off x="2554146" y="8391896"/>
            <a:ext cx="13179708" cy="694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Presented by Rishabh Chopra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"/>
          <p:cNvSpPr/>
          <p:nvPr/>
        </p:nvSpPr>
        <p:spPr>
          <a:xfrm rot="-9143347">
            <a:off x="2104989" y="9087857"/>
            <a:ext cx="5262259" cy="4305485"/>
          </a:xfrm>
          <a:custGeom>
            <a:rect b="b" l="l" r="r" t="t"/>
            <a:pathLst>
              <a:path extrusionOk="0" h="4305485" w="5262259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10"/>
          <p:cNvSpPr/>
          <p:nvPr/>
        </p:nvSpPr>
        <p:spPr>
          <a:xfrm rot="-8769517">
            <a:off x="-3522076" y="5012423"/>
            <a:ext cx="6545961" cy="8229600"/>
          </a:xfrm>
          <a:custGeom>
            <a:rect b="b" l="l" r="r" t="t"/>
            <a:pathLst>
              <a:path extrusionOk="0"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10"/>
          <p:cNvSpPr/>
          <p:nvPr/>
        </p:nvSpPr>
        <p:spPr>
          <a:xfrm>
            <a:off x="-1854116" y="5018944"/>
            <a:ext cx="5566488" cy="6189284"/>
          </a:xfrm>
          <a:custGeom>
            <a:rect b="b" l="l" r="r" t="t"/>
            <a:pathLst>
              <a:path extrusionOk="0" h="6189284" w="5566488">
                <a:moveTo>
                  <a:pt x="0" y="0"/>
                </a:moveTo>
                <a:lnTo>
                  <a:pt x="5566487" y="0"/>
                </a:lnTo>
                <a:lnTo>
                  <a:pt x="5566487" y="6189285"/>
                </a:lnTo>
                <a:lnTo>
                  <a:pt x="0" y="6189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10"/>
          <p:cNvSpPr/>
          <p:nvPr/>
        </p:nvSpPr>
        <p:spPr>
          <a:xfrm rot="-635208">
            <a:off x="13989562" y="-2748198"/>
            <a:ext cx="6545961" cy="8229600"/>
          </a:xfrm>
          <a:custGeom>
            <a:rect b="b" l="l" r="r" t="t"/>
            <a:pathLst>
              <a:path extrusionOk="0"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10"/>
          <p:cNvSpPr/>
          <p:nvPr/>
        </p:nvSpPr>
        <p:spPr>
          <a:xfrm rot="1802367">
            <a:off x="12113412" y="7647789"/>
            <a:ext cx="5566488" cy="6189284"/>
          </a:xfrm>
          <a:custGeom>
            <a:rect b="b" l="l" r="r" t="t"/>
            <a:pathLst>
              <a:path extrusionOk="0" h="6189284" w="5566488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10"/>
          <p:cNvSpPr/>
          <p:nvPr/>
        </p:nvSpPr>
        <p:spPr>
          <a:xfrm rot="2471251">
            <a:off x="14876312" y="-586201"/>
            <a:ext cx="5566488" cy="6189284"/>
          </a:xfrm>
          <a:custGeom>
            <a:rect b="b" l="l" r="r" t="t"/>
            <a:pathLst>
              <a:path extrusionOk="0" h="6189284" w="5566488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p10"/>
          <p:cNvSpPr/>
          <p:nvPr/>
        </p:nvSpPr>
        <p:spPr>
          <a:xfrm>
            <a:off x="9159292" y="5498972"/>
            <a:ext cx="8735619" cy="4428196"/>
          </a:xfrm>
          <a:custGeom>
            <a:rect b="b" l="l" r="r" t="t"/>
            <a:pathLst>
              <a:path extrusionOk="0" h="4428196" w="8735619">
                <a:moveTo>
                  <a:pt x="0" y="0"/>
                </a:moveTo>
                <a:lnTo>
                  <a:pt x="8735618" y="0"/>
                </a:lnTo>
                <a:lnTo>
                  <a:pt x="8735618" y="4428195"/>
                </a:lnTo>
                <a:lnTo>
                  <a:pt x="0" y="4428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08" r="-608" t="0"/>
            </a:stretch>
          </a:blipFill>
          <a:ln>
            <a:noFill/>
          </a:ln>
        </p:spPr>
      </p:sp>
      <p:pic>
        <p:nvPicPr>
          <p:cNvPr id="283" name="Google Shape;28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94524" y="8531041"/>
            <a:ext cx="2729552" cy="204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30490" y="6180042"/>
            <a:ext cx="2989480" cy="23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02996" y="5099427"/>
            <a:ext cx="879659" cy="866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65738" y="608698"/>
            <a:ext cx="8012810" cy="4286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41510" y="5437899"/>
            <a:ext cx="8811465" cy="471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19336" y="741895"/>
            <a:ext cx="7924664" cy="399549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0"/>
          <p:cNvSpPr txBox="1"/>
          <p:nvPr/>
        </p:nvSpPr>
        <p:spPr>
          <a:xfrm>
            <a:off x="2596955" y="5209127"/>
            <a:ext cx="3455075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Sorting the data </a:t>
            </a:r>
            <a:endParaRPr/>
          </a:p>
        </p:txBody>
      </p:sp>
      <p:sp>
        <p:nvSpPr>
          <p:cNvPr id="290" name="Google Shape;290;p10"/>
          <p:cNvSpPr txBox="1"/>
          <p:nvPr/>
        </p:nvSpPr>
        <p:spPr>
          <a:xfrm>
            <a:off x="9924102" y="4695412"/>
            <a:ext cx="7588806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Sorted Data with no. of comparisons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Google Shape;295;p11"/>
          <p:cNvCxnSpPr/>
          <p:nvPr/>
        </p:nvCxnSpPr>
        <p:spPr>
          <a:xfrm>
            <a:off x="0" y="5305425"/>
            <a:ext cx="18288000" cy="0"/>
          </a:xfrm>
          <a:prstGeom prst="straightConnector1">
            <a:avLst/>
          </a:prstGeom>
          <a:noFill/>
          <a:ln cap="rnd" cmpd="sng" w="19050">
            <a:solidFill>
              <a:srgbClr val="27338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6" name="Google Shape;296;p11"/>
          <p:cNvSpPr/>
          <p:nvPr/>
        </p:nvSpPr>
        <p:spPr>
          <a:xfrm>
            <a:off x="752475" y="5143500"/>
            <a:ext cx="323850" cy="323850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1"/>
          <p:cNvSpPr/>
          <p:nvPr/>
        </p:nvSpPr>
        <p:spPr>
          <a:xfrm>
            <a:off x="9079994" y="5109632"/>
            <a:ext cx="528473" cy="2821945"/>
          </a:xfrm>
          <a:custGeom>
            <a:rect b="b" l="l" r="r" t="t"/>
            <a:pathLst>
              <a:path extrusionOk="0" h="2821945" w="528473">
                <a:moveTo>
                  <a:pt x="0" y="0"/>
                </a:moveTo>
                <a:lnTo>
                  <a:pt x="528473" y="0"/>
                </a:lnTo>
                <a:lnTo>
                  <a:pt x="528473" y="2821945"/>
                </a:lnTo>
                <a:lnTo>
                  <a:pt x="0" y="2821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11"/>
          <p:cNvSpPr/>
          <p:nvPr/>
        </p:nvSpPr>
        <p:spPr>
          <a:xfrm>
            <a:off x="4941592" y="5163762"/>
            <a:ext cx="323850" cy="323850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1"/>
          <p:cNvSpPr/>
          <p:nvPr/>
        </p:nvSpPr>
        <p:spPr>
          <a:xfrm>
            <a:off x="13246032" y="5100107"/>
            <a:ext cx="555170" cy="2964501"/>
          </a:xfrm>
          <a:custGeom>
            <a:rect b="b" l="l" r="r" t="t"/>
            <a:pathLst>
              <a:path extrusionOk="0" h="2964501" w="555170">
                <a:moveTo>
                  <a:pt x="0" y="0"/>
                </a:moveTo>
                <a:lnTo>
                  <a:pt x="555170" y="0"/>
                </a:lnTo>
                <a:lnTo>
                  <a:pt x="555170" y="2964501"/>
                </a:lnTo>
                <a:lnTo>
                  <a:pt x="0" y="2964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p11"/>
          <p:cNvSpPr/>
          <p:nvPr/>
        </p:nvSpPr>
        <p:spPr>
          <a:xfrm rot="1033578">
            <a:off x="11000600" y="-4114800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p11"/>
          <p:cNvSpPr/>
          <p:nvPr/>
        </p:nvSpPr>
        <p:spPr>
          <a:xfrm flipH="1" rot="3277007">
            <a:off x="11750096" y="-582939"/>
            <a:ext cx="4288558" cy="3508821"/>
          </a:xfrm>
          <a:custGeom>
            <a:rect b="b" l="l" r="r" t="t"/>
            <a:pathLst>
              <a:path extrusionOk="0" h="3508821" w="4288558">
                <a:moveTo>
                  <a:pt x="0" y="3508821"/>
                </a:moveTo>
                <a:lnTo>
                  <a:pt x="4288559" y="3508821"/>
                </a:lnTo>
                <a:lnTo>
                  <a:pt x="4288559" y="0"/>
                </a:lnTo>
                <a:lnTo>
                  <a:pt x="0" y="0"/>
                </a:lnTo>
                <a:lnTo>
                  <a:pt x="0" y="350882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11"/>
          <p:cNvSpPr/>
          <p:nvPr/>
        </p:nvSpPr>
        <p:spPr>
          <a:xfrm rot="-552612">
            <a:off x="4466146" y="-5502072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11"/>
          <p:cNvSpPr/>
          <p:nvPr/>
        </p:nvSpPr>
        <p:spPr>
          <a:xfrm>
            <a:off x="14653176" y="-2269873"/>
            <a:ext cx="6513205" cy="7241923"/>
          </a:xfrm>
          <a:custGeom>
            <a:rect b="b" l="l" r="r" t="t"/>
            <a:pathLst>
              <a:path extrusionOk="0" h="7241923" w="6513205">
                <a:moveTo>
                  <a:pt x="0" y="0"/>
                </a:moveTo>
                <a:lnTo>
                  <a:pt x="6513205" y="0"/>
                </a:lnTo>
                <a:lnTo>
                  <a:pt x="6513205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11"/>
          <p:cNvSpPr/>
          <p:nvPr/>
        </p:nvSpPr>
        <p:spPr>
          <a:xfrm rot="2800797">
            <a:off x="660592" y="7922182"/>
            <a:ext cx="5573082" cy="6196616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11"/>
          <p:cNvSpPr/>
          <p:nvPr/>
        </p:nvSpPr>
        <p:spPr>
          <a:xfrm>
            <a:off x="5895642" y="-3318316"/>
            <a:ext cx="5573082" cy="6196616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11"/>
          <p:cNvSpPr/>
          <p:nvPr/>
        </p:nvSpPr>
        <p:spPr>
          <a:xfrm flipH="1">
            <a:off x="-406406" y="8483600"/>
            <a:ext cx="18694406" cy="4605433"/>
          </a:xfrm>
          <a:custGeom>
            <a:rect b="b" l="l" r="r" t="t"/>
            <a:pathLst>
              <a:path extrusionOk="0" h="4605433" w="18694406">
                <a:moveTo>
                  <a:pt x="0" y="4605433"/>
                </a:moveTo>
                <a:lnTo>
                  <a:pt x="18694406" y="4605433"/>
                </a:lnTo>
                <a:lnTo>
                  <a:pt x="18694406" y="0"/>
                </a:lnTo>
                <a:lnTo>
                  <a:pt x="0" y="0"/>
                </a:lnTo>
                <a:lnTo>
                  <a:pt x="0" y="4605433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7587" l="0" r="0" t="-7589"/>
            </a:stretch>
          </a:blipFill>
          <a:ln>
            <a:noFill/>
          </a:ln>
        </p:spPr>
      </p:sp>
      <p:sp>
        <p:nvSpPr>
          <p:cNvPr id="307" name="Google Shape;307;p11"/>
          <p:cNvSpPr/>
          <p:nvPr/>
        </p:nvSpPr>
        <p:spPr>
          <a:xfrm rot="2800797">
            <a:off x="5895642" y="8074582"/>
            <a:ext cx="5573082" cy="6196616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11"/>
          <p:cNvSpPr/>
          <p:nvPr/>
        </p:nvSpPr>
        <p:spPr>
          <a:xfrm rot="2800797">
            <a:off x="11130692" y="8226982"/>
            <a:ext cx="5573082" cy="6196616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p11"/>
          <p:cNvSpPr/>
          <p:nvPr/>
        </p:nvSpPr>
        <p:spPr>
          <a:xfrm rot="2800797">
            <a:off x="16365742" y="8379382"/>
            <a:ext cx="5573082" cy="6196616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11"/>
          <p:cNvSpPr/>
          <p:nvPr/>
        </p:nvSpPr>
        <p:spPr>
          <a:xfrm flipH="1" rot="-10269931">
            <a:off x="2372013" y="-939026"/>
            <a:ext cx="4288558" cy="3508821"/>
          </a:xfrm>
          <a:custGeom>
            <a:rect b="b" l="l" r="r" t="t"/>
            <a:pathLst>
              <a:path extrusionOk="0" h="3508821" w="4288558">
                <a:moveTo>
                  <a:pt x="0" y="3508820"/>
                </a:moveTo>
                <a:lnTo>
                  <a:pt x="4288558" y="3508820"/>
                </a:lnTo>
                <a:lnTo>
                  <a:pt x="4288558" y="0"/>
                </a:lnTo>
                <a:lnTo>
                  <a:pt x="0" y="0"/>
                </a:lnTo>
                <a:lnTo>
                  <a:pt x="0" y="350882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11"/>
          <p:cNvSpPr/>
          <p:nvPr/>
        </p:nvSpPr>
        <p:spPr>
          <a:xfrm flipH="1" rot="-552612">
            <a:off x="-1129104" y="-4606048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9152474" y="0"/>
                </a:moveTo>
                <a:lnTo>
                  <a:pt x="0" y="0"/>
                </a:lnTo>
                <a:lnTo>
                  <a:pt x="0" y="8229600"/>
                </a:lnTo>
                <a:lnTo>
                  <a:pt x="9152474" y="8229600"/>
                </a:lnTo>
                <a:lnTo>
                  <a:pt x="915247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11"/>
          <p:cNvSpPr/>
          <p:nvPr/>
        </p:nvSpPr>
        <p:spPr>
          <a:xfrm>
            <a:off x="9132592" y="5163762"/>
            <a:ext cx="323850" cy="323850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1"/>
          <p:cNvSpPr/>
          <p:nvPr/>
        </p:nvSpPr>
        <p:spPr>
          <a:xfrm>
            <a:off x="13323592" y="5163762"/>
            <a:ext cx="323850" cy="323850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1"/>
          <p:cNvSpPr/>
          <p:nvPr/>
        </p:nvSpPr>
        <p:spPr>
          <a:xfrm>
            <a:off x="17285992" y="5076801"/>
            <a:ext cx="540770" cy="2887606"/>
          </a:xfrm>
          <a:custGeom>
            <a:rect b="b" l="l" r="r" t="t"/>
            <a:pathLst>
              <a:path extrusionOk="0" h="2887606" w="540770">
                <a:moveTo>
                  <a:pt x="0" y="0"/>
                </a:moveTo>
                <a:lnTo>
                  <a:pt x="540770" y="0"/>
                </a:lnTo>
                <a:lnTo>
                  <a:pt x="540770" y="2887606"/>
                </a:lnTo>
                <a:lnTo>
                  <a:pt x="0" y="28876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p11"/>
          <p:cNvSpPr/>
          <p:nvPr/>
        </p:nvSpPr>
        <p:spPr>
          <a:xfrm>
            <a:off x="17374330" y="5174688"/>
            <a:ext cx="280525" cy="280525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1"/>
          <p:cNvSpPr/>
          <p:nvPr/>
        </p:nvSpPr>
        <p:spPr>
          <a:xfrm>
            <a:off x="240825" y="8483600"/>
            <a:ext cx="1347150" cy="1339802"/>
          </a:xfrm>
          <a:custGeom>
            <a:rect b="b" l="l" r="r" t="t"/>
            <a:pathLst>
              <a:path extrusionOk="0" h="1339802" w="1347150">
                <a:moveTo>
                  <a:pt x="0" y="0"/>
                </a:moveTo>
                <a:lnTo>
                  <a:pt x="1347150" y="0"/>
                </a:lnTo>
                <a:lnTo>
                  <a:pt x="1347150" y="1339802"/>
                </a:lnTo>
                <a:lnTo>
                  <a:pt x="0" y="1339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p11"/>
          <p:cNvSpPr/>
          <p:nvPr/>
        </p:nvSpPr>
        <p:spPr>
          <a:xfrm>
            <a:off x="643405" y="5038701"/>
            <a:ext cx="645136" cy="3444899"/>
          </a:xfrm>
          <a:custGeom>
            <a:rect b="b" l="l" r="r" t="t"/>
            <a:pathLst>
              <a:path extrusionOk="0" h="3444899" w="645136">
                <a:moveTo>
                  <a:pt x="0" y="0"/>
                </a:moveTo>
                <a:lnTo>
                  <a:pt x="645136" y="0"/>
                </a:lnTo>
                <a:lnTo>
                  <a:pt x="645136" y="3444899"/>
                </a:lnTo>
                <a:lnTo>
                  <a:pt x="0" y="3444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11"/>
          <p:cNvSpPr/>
          <p:nvPr/>
        </p:nvSpPr>
        <p:spPr>
          <a:xfrm>
            <a:off x="8682183" y="7542615"/>
            <a:ext cx="1423701" cy="2238375"/>
          </a:xfrm>
          <a:custGeom>
            <a:rect b="b" l="l" r="r" t="t"/>
            <a:pathLst>
              <a:path extrusionOk="0" h="2238375" w="1423701">
                <a:moveTo>
                  <a:pt x="0" y="0"/>
                </a:moveTo>
                <a:lnTo>
                  <a:pt x="1423701" y="0"/>
                </a:lnTo>
                <a:lnTo>
                  <a:pt x="1423701" y="2238375"/>
                </a:lnTo>
                <a:lnTo>
                  <a:pt x="0" y="22383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11"/>
          <p:cNvSpPr/>
          <p:nvPr/>
        </p:nvSpPr>
        <p:spPr>
          <a:xfrm>
            <a:off x="3578388" y="8758585"/>
            <a:ext cx="3050258" cy="1064817"/>
          </a:xfrm>
          <a:custGeom>
            <a:rect b="b" l="l" r="r" t="t"/>
            <a:pathLst>
              <a:path extrusionOk="0" h="1064817" w="3050258">
                <a:moveTo>
                  <a:pt x="0" y="0"/>
                </a:moveTo>
                <a:lnTo>
                  <a:pt x="3050258" y="0"/>
                </a:lnTo>
                <a:lnTo>
                  <a:pt x="3050258" y="1064817"/>
                </a:lnTo>
                <a:lnTo>
                  <a:pt x="0" y="1064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p11"/>
          <p:cNvSpPr/>
          <p:nvPr/>
        </p:nvSpPr>
        <p:spPr>
          <a:xfrm>
            <a:off x="4796994" y="5010150"/>
            <a:ext cx="709115" cy="3786535"/>
          </a:xfrm>
          <a:custGeom>
            <a:rect b="b" l="l" r="r" t="t"/>
            <a:pathLst>
              <a:path extrusionOk="0" h="3786535" w="709115">
                <a:moveTo>
                  <a:pt x="0" y="0"/>
                </a:moveTo>
                <a:lnTo>
                  <a:pt x="709115" y="0"/>
                </a:lnTo>
                <a:lnTo>
                  <a:pt x="709115" y="3786535"/>
                </a:lnTo>
                <a:lnTo>
                  <a:pt x="0" y="3786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11"/>
          <p:cNvSpPr/>
          <p:nvPr/>
        </p:nvSpPr>
        <p:spPr>
          <a:xfrm>
            <a:off x="12230428" y="7834141"/>
            <a:ext cx="2611726" cy="1465652"/>
          </a:xfrm>
          <a:custGeom>
            <a:rect b="b" l="l" r="r" t="t"/>
            <a:pathLst>
              <a:path extrusionOk="0" h="1465652" w="2611726">
                <a:moveTo>
                  <a:pt x="0" y="0"/>
                </a:moveTo>
                <a:lnTo>
                  <a:pt x="2611726" y="0"/>
                </a:lnTo>
                <a:lnTo>
                  <a:pt x="2611726" y="1465652"/>
                </a:lnTo>
                <a:lnTo>
                  <a:pt x="0" y="1465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11"/>
          <p:cNvSpPr/>
          <p:nvPr/>
        </p:nvSpPr>
        <p:spPr>
          <a:xfrm>
            <a:off x="16840280" y="7926307"/>
            <a:ext cx="1348624" cy="1664556"/>
          </a:xfrm>
          <a:custGeom>
            <a:rect b="b" l="l" r="r" t="t"/>
            <a:pathLst>
              <a:path extrusionOk="0" h="1664556" w="1348624">
                <a:moveTo>
                  <a:pt x="0" y="0"/>
                </a:moveTo>
                <a:lnTo>
                  <a:pt x="1348624" y="0"/>
                </a:lnTo>
                <a:lnTo>
                  <a:pt x="1348624" y="1664556"/>
                </a:lnTo>
                <a:lnTo>
                  <a:pt x="0" y="16645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-454" l="-42146" r="-43831" t="0"/>
            </a:stretch>
          </a:blipFill>
          <a:ln>
            <a:noFill/>
          </a:ln>
        </p:spPr>
      </p:sp>
      <p:sp>
        <p:nvSpPr>
          <p:cNvPr id="323" name="Google Shape;323;p11"/>
          <p:cNvSpPr txBox="1"/>
          <p:nvPr/>
        </p:nvSpPr>
        <p:spPr>
          <a:xfrm>
            <a:off x="-14092" y="878050"/>
            <a:ext cx="18302092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99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Beyond the Basics: Supplementary Tools for Project Development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"/>
          <p:cNvSpPr txBox="1"/>
          <p:nvPr/>
        </p:nvSpPr>
        <p:spPr>
          <a:xfrm>
            <a:off x="1928168" y="481012"/>
            <a:ext cx="15331132" cy="10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273384"/>
                </a:solidFill>
                <a:latin typeface="Eczar SemiBold"/>
                <a:ea typeface="Eczar SemiBold"/>
                <a:cs typeface="Eczar SemiBold"/>
                <a:sym typeface="Eczar SemiBold"/>
              </a:rPr>
              <a:t>Future Work</a:t>
            </a:r>
            <a:endParaRPr/>
          </a:p>
        </p:txBody>
      </p:sp>
      <p:sp>
        <p:nvSpPr>
          <p:cNvPr id="329" name="Google Shape;329;p12"/>
          <p:cNvSpPr/>
          <p:nvPr/>
        </p:nvSpPr>
        <p:spPr>
          <a:xfrm flipH="1" rot="-9560830">
            <a:off x="6938612" y="7720766"/>
            <a:ext cx="8939049" cy="9463300"/>
          </a:xfrm>
          <a:custGeom>
            <a:rect b="b" l="l" r="r" t="t"/>
            <a:pathLst>
              <a:path extrusionOk="0" h="9463300" w="8939049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734" r="0" t="0"/>
            </a:stretch>
          </a:blipFill>
          <a:ln>
            <a:noFill/>
          </a:ln>
        </p:spPr>
      </p:sp>
      <p:sp>
        <p:nvSpPr>
          <p:cNvPr id="330" name="Google Shape;330;p12"/>
          <p:cNvSpPr/>
          <p:nvPr/>
        </p:nvSpPr>
        <p:spPr>
          <a:xfrm rot="-9564093">
            <a:off x="4046691" y="8532590"/>
            <a:ext cx="4288558" cy="3508821"/>
          </a:xfrm>
          <a:custGeom>
            <a:rect b="b" l="l" r="r" t="t"/>
            <a:pathLst>
              <a:path extrusionOk="0" h="3508821" w="4288558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12"/>
          <p:cNvSpPr/>
          <p:nvPr/>
        </p:nvSpPr>
        <p:spPr>
          <a:xfrm rot="10800000">
            <a:off x="-2475227" y="6947481"/>
            <a:ext cx="8939049" cy="9463300"/>
          </a:xfrm>
          <a:custGeom>
            <a:rect b="b" l="l" r="r" t="t"/>
            <a:pathLst>
              <a:path extrusionOk="0" h="9463300" w="8939049">
                <a:moveTo>
                  <a:pt x="0" y="0"/>
                </a:moveTo>
                <a:lnTo>
                  <a:pt x="8939049" y="0"/>
                </a:lnTo>
                <a:lnTo>
                  <a:pt x="8939049" y="9463300"/>
                </a:lnTo>
                <a:lnTo>
                  <a:pt x="0" y="9463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734" r="0" t="0"/>
            </a:stretch>
          </a:blipFill>
          <a:ln>
            <a:noFill/>
          </a:ln>
        </p:spPr>
      </p:sp>
      <p:sp>
        <p:nvSpPr>
          <p:cNvPr id="332" name="Google Shape;332;p12"/>
          <p:cNvSpPr/>
          <p:nvPr/>
        </p:nvSpPr>
        <p:spPr>
          <a:xfrm>
            <a:off x="-3771997" y="2827464"/>
            <a:ext cx="6513205" cy="7241923"/>
          </a:xfrm>
          <a:custGeom>
            <a:rect b="b" l="l" r="r" t="t"/>
            <a:pathLst>
              <a:path extrusionOk="0" h="7241923" w="6513205">
                <a:moveTo>
                  <a:pt x="0" y="0"/>
                </a:moveTo>
                <a:lnTo>
                  <a:pt x="6513204" y="0"/>
                </a:lnTo>
                <a:lnTo>
                  <a:pt x="6513204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12"/>
          <p:cNvSpPr/>
          <p:nvPr/>
        </p:nvSpPr>
        <p:spPr>
          <a:xfrm>
            <a:off x="5164297" y="-3149259"/>
            <a:ext cx="5573082" cy="6196616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12"/>
          <p:cNvSpPr/>
          <p:nvPr/>
        </p:nvSpPr>
        <p:spPr>
          <a:xfrm>
            <a:off x="14581104" y="7531620"/>
            <a:ext cx="5573082" cy="6196616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12"/>
          <p:cNvSpPr txBox="1"/>
          <p:nvPr/>
        </p:nvSpPr>
        <p:spPr>
          <a:xfrm>
            <a:off x="1517216" y="2207419"/>
            <a:ext cx="11283830" cy="4101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005" lvl="1" marL="710011" marR="0" rtl="0" algn="l">
              <a:lnSpc>
                <a:spcPct val="20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88"/>
              <a:buFont typeface="Arial"/>
              <a:buChar char="•"/>
            </a:pPr>
            <a:r>
              <a:rPr b="0" i="0" lang="en-US" sz="3288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Adding more Sorting Techniques</a:t>
            </a:r>
            <a:endParaRPr/>
          </a:p>
          <a:p>
            <a:pPr indent="-355005" lvl="1" marL="710011" marR="0" rtl="0" algn="l">
              <a:lnSpc>
                <a:spcPct val="20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88"/>
              <a:buFont typeface="Arial"/>
              <a:buChar char="•"/>
            </a:pPr>
            <a:r>
              <a:rPr b="0" i="0" lang="en-US" sz="3288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Testing the visualizer with real-world data</a:t>
            </a:r>
            <a:endParaRPr/>
          </a:p>
          <a:p>
            <a:pPr indent="-355005" lvl="1" marL="710011" marR="0" rtl="0" algn="l">
              <a:lnSpc>
                <a:spcPct val="20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88"/>
              <a:buFont typeface="Arial"/>
              <a:buChar char="•"/>
            </a:pPr>
            <a:r>
              <a:rPr b="0" i="0" lang="en-US" sz="3288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Implementing more advanced visualization techniques</a:t>
            </a:r>
            <a:endParaRPr/>
          </a:p>
          <a:p>
            <a:pPr indent="-355005" lvl="1" marL="710011" marR="0" rtl="0" algn="l">
              <a:lnSpc>
                <a:spcPct val="20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88"/>
              <a:buFont typeface="Arial"/>
              <a:buChar char="•"/>
            </a:pPr>
            <a:r>
              <a:rPr b="0" i="0" lang="en-US" sz="3288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Optimization of the code</a:t>
            </a:r>
            <a:endParaRPr/>
          </a:p>
          <a:p>
            <a:pPr indent="-355005" lvl="1" marL="710011" marR="0" rtl="0" algn="l">
              <a:lnSpc>
                <a:spcPct val="20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88"/>
              <a:buFont typeface="Arial"/>
              <a:buChar char="•"/>
            </a:pPr>
            <a:r>
              <a:rPr b="0" i="0" lang="en-US" sz="3288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Adding sounds to sorting visualizers.</a:t>
            </a:r>
            <a:endParaRPr/>
          </a:p>
        </p:txBody>
      </p:sp>
      <p:sp>
        <p:nvSpPr>
          <p:cNvPr id="336" name="Google Shape;336;p12"/>
          <p:cNvSpPr/>
          <p:nvPr/>
        </p:nvSpPr>
        <p:spPr>
          <a:xfrm rot="-1510504">
            <a:off x="11744609" y="5234465"/>
            <a:ext cx="5432573" cy="4118878"/>
          </a:xfrm>
          <a:custGeom>
            <a:rect b="b" l="l" r="r" t="t"/>
            <a:pathLst>
              <a:path extrusionOk="0" h="4118878" w="5432573">
                <a:moveTo>
                  <a:pt x="0" y="0"/>
                </a:moveTo>
                <a:lnTo>
                  <a:pt x="5432573" y="0"/>
                </a:lnTo>
                <a:lnTo>
                  <a:pt x="5432573" y="4118878"/>
                </a:lnTo>
                <a:lnTo>
                  <a:pt x="0" y="41188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7" name="Google Shape;337;p12"/>
          <p:cNvSpPr/>
          <p:nvPr/>
        </p:nvSpPr>
        <p:spPr>
          <a:xfrm>
            <a:off x="9593734" y="5389882"/>
            <a:ext cx="918732" cy="918732"/>
          </a:xfrm>
          <a:custGeom>
            <a:rect b="b" l="l" r="r" t="t"/>
            <a:pathLst>
              <a:path extrusionOk="0" h="918732" w="918732">
                <a:moveTo>
                  <a:pt x="0" y="0"/>
                </a:moveTo>
                <a:lnTo>
                  <a:pt x="918732" y="0"/>
                </a:lnTo>
                <a:lnTo>
                  <a:pt x="918732" y="918731"/>
                </a:lnTo>
                <a:lnTo>
                  <a:pt x="0" y="918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8" name="Google Shape;338;p12"/>
          <p:cNvSpPr/>
          <p:nvPr/>
        </p:nvSpPr>
        <p:spPr>
          <a:xfrm>
            <a:off x="7159131" y="4619682"/>
            <a:ext cx="1113316" cy="1229566"/>
          </a:xfrm>
          <a:custGeom>
            <a:rect b="b" l="l" r="r" t="t"/>
            <a:pathLst>
              <a:path extrusionOk="0" h="1229566" w="1113316">
                <a:moveTo>
                  <a:pt x="0" y="0"/>
                </a:moveTo>
                <a:lnTo>
                  <a:pt x="1113316" y="0"/>
                </a:lnTo>
                <a:lnTo>
                  <a:pt x="1113316" y="1229565"/>
                </a:lnTo>
                <a:lnTo>
                  <a:pt x="0" y="1229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39" name="Google Shape;339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15393" y="1948414"/>
            <a:ext cx="1222798" cy="92932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2"/>
          <p:cNvSpPr/>
          <p:nvPr/>
        </p:nvSpPr>
        <p:spPr>
          <a:xfrm>
            <a:off x="10737378" y="2827464"/>
            <a:ext cx="1007230" cy="1014075"/>
          </a:xfrm>
          <a:custGeom>
            <a:rect b="b" l="l" r="r" t="t"/>
            <a:pathLst>
              <a:path extrusionOk="0" h="1014075" w="1007230">
                <a:moveTo>
                  <a:pt x="0" y="0"/>
                </a:moveTo>
                <a:lnTo>
                  <a:pt x="1007231" y="0"/>
                </a:lnTo>
                <a:lnTo>
                  <a:pt x="1007231" y="1014075"/>
                </a:lnTo>
                <a:lnTo>
                  <a:pt x="0" y="1014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12"/>
          <p:cNvSpPr/>
          <p:nvPr/>
        </p:nvSpPr>
        <p:spPr>
          <a:xfrm>
            <a:off x="13146058" y="3612540"/>
            <a:ext cx="1435046" cy="1007142"/>
          </a:xfrm>
          <a:custGeom>
            <a:rect b="b" l="l" r="r" t="t"/>
            <a:pathLst>
              <a:path extrusionOk="0" h="1007142" w="1435046">
                <a:moveTo>
                  <a:pt x="0" y="0"/>
                </a:moveTo>
                <a:lnTo>
                  <a:pt x="1435046" y="0"/>
                </a:lnTo>
                <a:lnTo>
                  <a:pt x="1435046" y="1007142"/>
                </a:lnTo>
                <a:lnTo>
                  <a:pt x="0" y="1007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"/>
          <p:cNvSpPr/>
          <p:nvPr/>
        </p:nvSpPr>
        <p:spPr>
          <a:xfrm rot="-4986619">
            <a:off x="-2800762" y="3343677"/>
            <a:ext cx="5029200" cy="4114800"/>
          </a:xfrm>
          <a:custGeom>
            <a:rect b="b" l="l" r="r" t="t"/>
            <a:pathLst>
              <a:path extrusionOk="0"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7" name="Google Shape;347;p13"/>
          <p:cNvSpPr/>
          <p:nvPr/>
        </p:nvSpPr>
        <p:spPr>
          <a:xfrm>
            <a:off x="10926706" y="-3752582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8" name="Google Shape;348;p13"/>
          <p:cNvSpPr/>
          <p:nvPr/>
        </p:nvSpPr>
        <p:spPr>
          <a:xfrm rot="-10338574">
            <a:off x="4569016" y="-5480084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9" name="Google Shape;349;p13"/>
          <p:cNvSpPr/>
          <p:nvPr/>
        </p:nvSpPr>
        <p:spPr>
          <a:xfrm rot="9024995">
            <a:off x="-2679407" y="-4114800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p13"/>
          <p:cNvSpPr/>
          <p:nvPr/>
        </p:nvSpPr>
        <p:spPr>
          <a:xfrm flipH="1" rot="4863214">
            <a:off x="16141297" y="3404390"/>
            <a:ext cx="5029200" cy="4114800"/>
          </a:xfrm>
          <a:custGeom>
            <a:rect b="b" l="l" r="r" t="t"/>
            <a:pathLst>
              <a:path extrusionOk="0" h="4114800" w="5029200">
                <a:moveTo>
                  <a:pt x="0" y="4114800"/>
                </a:moveTo>
                <a:lnTo>
                  <a:pt x="5029200" y="4114800"/>
                </a:lnTo>
                <a:lnTo>
                  <a:pt x="5029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1" name="Google Shape;351;p13"/>
          <p:cNvSpPr/>
          <p:nvPr/>
        </p:nvSpPr>
        <p:spPr>
          <a:xfrm>
            <a:off x="8180711" y="-4904700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2" name="Google Shape;352;p13"/>
          <p:cNvSpPr/>
          <p:nvPr/>
        </p:nvSpPr>
        <p:spPr>
          <a:xfrm>
            <a:off x="-2672048" y="-5018174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13"/>
          <p:cNvSpPr/>
          <p:nvPr/>
        </p:nvSpPr>
        <p:spPr>
          <a:xfrm rot="-6712665">
            <a:off x="-990270" y="7258855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13"/>
          <p:cNvSpPr/>
          <p:nvPr/>
        </p:nvSpPr>
        <p:spPr>
          <a:xfrm rot="-1846334">
            <a:off x="9995837" y="6172200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5" name="Google Shape;355;p13"/>
          <p:cNvSpPr/>
          <p:nvPr/>
        </p:nvSpPr>
        <p:spPr>
          <a:xfrm>
            <a:off x="7241885" y="-1"/>
            <a:ext cx="3173631" cy="3173631"/>
          </a:xfrm>
          <a:custGeom>
            <a:rect b="b" l="l" r="r" t="t"/>
            <a:pathLst>
              <a:path extrusionOk="0" h="3173631" w="3173631">
                <a:moveTo>
                  <a:pt x="0" y="0"/>
                </a:moveTo>
                <a:lnTo>
                  <a:pt x="3173630" y="0"/>
                </a:lnTo>
                <a:lnTo>
                  <a:pt x="3173630" y="3173631"/>
                </a:lnTo>
                <a:lnTo>
                  <a:pt x="0" y="3173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13"/>
          <p:cNvSpPr txBox="1"/>
          <p:nvPr/>
        </p:nvSpPr>
        <p:spPr>
          <a:xfrm>
            <a:off x="2650429" y="4134290"/>
            <a:ext cx="12852515" cy="2597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11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﻿THANK YOU</a:t>
            </a:r>
            <a:endParaRPr/>
          </a:p>
          <a:p>
            <a:pPr indent="0" lvl="0" marL="0" marR="0" rtl="0" algn="ctr">
              <a:lnSpc>
                <a:spcPct val="127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11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BY - RISHABH CHOPRA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 rot="10800000">
            <a:off x="-203203" y="-2978063"/>
            <a:ext cx="18694406" cy="4605433"/>
          </a:xfrm>
          <a:custGeom>
            <a:rect b="b" l="l" r="r" t="t"/>
            <a:pathLst>
              <a:path extrusionOk="0"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587" l="0" r="0" t="-7589"/>
            </a:stretch>
          </a:blipFill>
          <a:ln>
            <a:noFill/>
          </a:ln>
        </p:spPr>
      </p:sp>
      <p:sp>
        <p:nvSpPr>
          <p:cNvPr id="105" name="Google Shape;105;p2"/>
          <p:cNvSpPr/>
          <p:nvPr/>
        </p:nvSpPr>
        <p:spPr>
          <a:xfrm>
            <a:off x="-3342004" y="5842179"/>
            <a:ext cx="6811586" cy="6124751"/>
          </a:xfrm>
          <a:custGeom>
            <a:rect b="b" l="l" r="r" t="t"/>
            <a:pathLst>
              <a:path extrusionOk="0"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2"/>
          <p:cNvSpPr/>
          <p:nvPr/>
        </p:nvSpPr>
        <p:spPr>
          <a:xfrm rot="-7038826">
            <a:off x="-2729619" y="3014974"/>
            <a:ext cx="5029200" cy="4114800"/>
          </a:xfrm>
          <a:custGeom>
            <a:rect b="b" l="l" r="r" t="t"/>
            <a:pathLst>
              <a:path extrusionOk="0"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2"/>
          <p:cNvSpPr/>
          <p:nvPr/>
        </p:nvSpPr>
        <p:spPr>
          <a:xfrm rot="-2387424">
            <a:off x="-1498605" y="5265349"/>
            <a:ext cx="7401497" cy="7985902"/>
          </a:xfrm>
          <a:custGeom>
            <a:rect b="b" l="l" r="r" t="t"/>
            <a:pathLst>
              <a:path extrusionOk="0"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0"/>
            </a:blip>
            <a:stretch>
              <a:fillRect b="0" l="0" r="0" t="-3050"/>
            </a:stretch>
          </a:blipFill>
          <a:ln>
            <a:noFill/>
          </a:ln>
        </p:spPr>
      </p:sp>
      <p:sp>
        <p:nvSpPr>
          <p:cNvPr id="108" name="Google Shape;108;p2"/>
          <p:cNvSpPr/>
          <p:nvPr/>
        </p:nvSpPr>
        <p:spPr>
          <a:xfrm>
            <a:off x="5198919" y="1627370"/>
            <a:ext cx="7890162" cy="122645"/>
          </a:xfrm>
          <a:custGeom>
            <a:rect b="b" l="l" r="r" t="t"/>
            <a:pathLst>
              <a:path extrusionOk="0"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2"/>
          <p:cNvSpPr txBox="1"/>
          <p:nvPr/>
        </p:nvSpPr>
        <p:spPr>
          <a:xfrm>
            <a:off x="304965" y="1778179"/>
            <a:ext cx="11585100" cy="9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33087" lvl="1" marL="1316975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5699"/>
              <a:buFont typeface="Arial"/>
              <a:buChar char="•"/>
            </a:pPr>
            <a:r>
              <a:rPr b="0" i="0" lang="en-US" sz="5699" u="none" cap="none" strike="noStrike">
                <a:solidFill>
                  <a:srgbClr val="27338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Sorting Visualizer project is a software application.</a:t>
            </a:r>
            <a:endParaRPr sz="1000"/>
          </a:p>
          <a:p>
            <a:pPr indent="-633087" lvl="1" marL="1316975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5699"/>
              <a:buFont typeface="Arial"/>
              <a:buChar char="•"/>
            </a:pPr>
            <a:r>
              <a:rPr b="0" i="0" lang="en-US" sz="5699" u="none" cap="none" strike="noStrike">
                <a:solidFill>
                  <a:srgbClr val="27338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aims to provide a comprehensive understanding of various sorting algorithms.</a:t>
            </a:r>
            <a:endParaRPr sz="1000"/>
          </a:p>
          <a:p>
            <a:pPr indent="-633087" lvl="1" marL="1316975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5699"/>
              <a:buFont typeface="Arial"/>
              <a:buChar char="•"/>
            </a:pPr>
            <a:r>
              <a:rPr b="0" i="0" lang="en-US" sz="5699" u="none" cap="none" strike="noStrike">
                <a:solidFill>
                  <a:srgbClr val="27338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understanding is offered through a visual representation.</a:t>
            </a:r>
            <a:endParaRPr sz="1000"/>
          </a:p>
          <a:p>
            <a:pPr indent="-44511" lvl="1" marL="863596" marR="0" rtl="0" algn="just">
              <a:lnSpc>
                <a:spcPct val="9180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99"/>
              <a:buFont typeface="Arial"/>
              <a:buNone/>
            </a:pPr>
            <a:r>
              <a:t/>
            </a:r>
            <a:endParaRPr b="0" i="0" sz="6099" u="none" cap="none" strike="noStrike">
              <a:solidFill>
                <a:srgbClr val="27338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5198919" y="229226"/>
            <a:ext cx="7890162" cy="13981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99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﻿About Us</a:t>
            </a:r>
            <a:endParaRPr/>
          </a:p>
        </p:txBody>
      </p:sp>
      <p:grpSp>
        <p:nvGrpSpPr>
          <p:cNvPr id="111" name="Google Shape;111;p2"/>
          <p:cNvGrpSpPr/>
          <p:nvPr/>
        </p:nvGrpSpPr>
        <p:grpSpPr>
          <a:xfrm>
            <a:off x="9949360" y="1627370"/>
            <a:ext cx="11640305" cy="12349988"/>
            <a:chOff x="0" y="1"/>
            <a:chExt cx="15520407" cy="16466651"/>
          </a:xfrm>
        </p:grpSpPr>
        <p:sp>
          <p:nvSpPr>
            <p:cNvPr id="112" name="Google Shape;112;p2"/>
            <p:cNvSpPr/>
            <p:nvPr/>
          </p:nvSpPr>
          <p:spPr>
            <a:xfrm>
              <a:off x="4956146" y="4237740"/>
              <a:ext cx="9082115" cy="8166335"/>
            </a:xfrm>
            <a:custGeom>
              <a:rect b="b" l="l" r="r" t="t"/>
              <a:pathLst>
                <a:path extrusionOk="0" h="8166335" w="9082115">
                  <a:moveTo>
                    <a:pt x="0" y="0"/>
                  </a:moveTo>
                  <a:lnTo>
                    <a:pt x="9082115" y="0"/>
                  </a:lnTo>
                  <a:lnTo>
                    <a:pt x="9082115" y="8166334"/>
                  </a:lnTo>
                  <a:lnTo>
                    <a:pt x="0" y="816633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3" name="Google Shape;113;p2"/>
            <p:cNvSpPr/>
            <p:nvPr/>
          </p:nvSpPr>
          <p:spPr>
            <a:xfrm rot="-7038826">
              <a:off x="8191778" y="1494540"/>
              <a:ext cx="6705600" cy="5486400"/>
            </a:xfrm>
            <a:custGeom>
              <a:rect b="b" l="l" r="r" t="t"/>
              <a:pathLst>
                <a:path extrusionOk="0" h="5486400" w="6705600">
                  <a:moveTo>
                    <a:pt x="0" y="0"/>
                  </a:moveTo>
                  <a:lnTo>
                    <a:pt x="6705600" y="0"/>
                  </a:lnTo>
                  <a:lnTo>
                    <a:pt x="67056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4" name="Google Shape;114;p2"/>
            <p:cNvSpPr/>
            <p:nvPr/>
          </p:nvSpPr>
          <p:spPr>
            <a:xfrm rot="-2387424">
              <a:off x="2264380" y="3893977"/>
              <a:ext cx="9868662" cy="10647869"/>
            </a:xfrm>
            <a:custGeom>
              <a:rect b="b" l="l" r="r" t="t"/>
              <a:pathLst>
                <a:path extrusionOk="0" h="10647869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647869"/>
                  </a:lnTo>
                  <a:lnTo>
                    <a:pt x="0" y="106478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-3050"/>
              </a:stretch>
            </a:blipFill>
            <a:ln>
              <a:noFill/>
            </a:ln>
          </p:spPr>
        </p:sp>
        <p:sp>
          <p:nvSpPr>
            <p:cNvPr id="115" name="Google Shape;115;p2"/>
            <p:cNvSpPr/>
            <p:nvPr/>
          </p:nvSpPr>
          <p:spPr>
            <a:xfrm>
              <a:off x="4494913" y="3461844"/>
              <a:ext cx="1519258" cy="1519258"/>
            </a:xfrm>
            <a:custGeom>
              <a:rect b="b" l="l" r="r" t="t"/>
              <a:pathLst>
                <a:path extrusionOk="0" h="1519258" w="1519258">
                  <a:moveTo>
                    <a:pt x="0" y="0"/>
                  </a:moveTo>
                  <a:lnTo>
                    <a:pt x="1519258" y="0"/>
                  </a:lnTo>
                  <a:lnTo>
                    <a:pt x="1519258" y="1519258"/>
                  </a:lnTo>
                  <a:lnTo>
                    <a:pt x="0" y="15192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6" name="Google Shape;116;p2"/>
            <p:cNvSpPr/>
            <p:nvPr/>
          </p:nvSpPr>
          <p:spPr>
            <a:xfrm>
              <a:off x="4494913" y="1424866"/>
              <a:ext cx="1519258" cy="1519258"/>
            </a:xfrm>
            <a:custGeom>
              <a:rect b="b" l="l" r="r" t="t"/>
              <a:pathLst>
                <a:path extrusionOk="0" h="1519258" w="1519258">
                  <a:moveTo>
                    <a:pt x="0" y="0"/>
                  </a:moveTo>
                  <a:lnTo>
                    <a:pt x="1519258" y="0"/>
                  </a:lnTo>
                  <a:lnTo>
                    <a:pt x="1519258" y="1519258"/>
                  </a:lnTo>
                  <a:lnTo>
                    <a:pt x="0" y="15192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17" name="Google Shape;117;p2"/>
            <p:cNvGrpSpPr/>
            <p:nvPr/>
          </p:nvGrpSpPr>
          <p:grpSpPr>
            <a:xfrm>
              <a:off x="7389211" y="1141683"/>
              <a:ext cx="3013511" cy="1824267"/>
              <a:chOff x="0" y="-66675"/>
              <a:chExt cx="595262" cy="360349"/>
            </a:xfrm>
          </p:grpSpPr>
          <p:sp>
            <p:nvSpPr>
              <p:cNvPr id="118" name="Google Shape;118;p2"/>
              <p:cNvSpPr/>
              <p:nvPr/>
            </p:nvSpPr>
            <p:spPr>
              <a:xfrm>
                <a:off x="0" y="0"/>
                <a:ext cx="595262" cy="293674"/>
              </a:xfrm>
              <a:custGeom>
                <a:rect b="b" l="l" r="r" t="t"/>
                <a:pathLst>
                  <a:path extrusionOk="0" h="293674" w="595262">
                    <a:moveTo>
                      <a:pt x="146837" y="0"/>
                    </a:moveTo>
                    <a:lnTo>
                      <a:pt x="448425" y="0"/>
                    </a:lnTo>
                    <a:cubicBezTo>
                      <a:pt x="487368" y="0"/>
                      <a:pt x="524717" y="15470"/>
                      <a:pt x="552254" y="43008"/>
                    </a:cubicBezTo>
                    <a:cubicBezTo>
                      <a:pt x="579791" y="70545"/>
                      <a:pt x="595262" y="107893"/>
                      <a:pt x="595262" y="146837"/>
                    </a:cubicBezTo>
                    <a:lnTo>
                      <a:pt x="595262" y="146837"/>
                    </a:lnTo>
                    <a:cubicBezTo>
                      <a:pt x="595262" y="227933"/>
                      <a:pt x="529520" y="293674"/>
                      <a:pt x="448425" y="293674"/>
                    </a:cubicBezTo>
                    <a:lnTo>
                      <a:pt x="146837" y="293674"/>
                    </a:lnTo>
                    <a:cubicBezTo>
                      <a:pt x="107893" y="293674"/>
                      <a:pt x="70545" y="278204"/>
                      <a:pt x="43008" y="250666"/>
                    </a:cubicBezTo>
                    <a:cubicBezTo>
                      <a:pt x="15470" y="223129"/>
                      <a:pt x="0" y="185781"/>
                      <a:pt x="0" y="146837"/>
                    </a:cubicBezTo>
                    <a:lnTo>
                      <a:pt x="0" y="146837"/>
                    </a:lnTo>
                    <a:cubicBezTo>
                      <a:pt x="0" y="107893"/>
                      <a:pt x="15470" y="70545"/>
                      <a:pt x="43008" y="43008"/>
                    </a:cubicBezTo>
                    <a:cubicBezTo>
                      <a:pt x="70545" y="15470"/>
                      <a:pt x="107893" y="0"/>
                      <a:pt x="146837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2"/>
              <p:cNvSpPr txBox="1"/>
              <p:nvPr/>
            </p:nvSpPr>
            <p:spPr>
              <a:xfrm>
                <a:off x="0" y="-66675"/>
                <a:ext cx="595262" cy="3603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700" u="none" cap="none" strike="noStrik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Visual representation for better understanding</a:t>
                </a:r>
                <a:endParaRPr/>
              </a:p>
            </p:txBody>
          </p:sp>
        </p:grpSp>
        <p:cxnSp>
          <p:nvCxnSpPr>
            <p:cNvPr id="120" name="Google Shape;120;p2"/>
            <p:cNvCxnSpPr/>
            <p:nvPr/>
          </p:nvCxnSpPr>
          <p:spPr>
            <a:xfrm flipH="1" rot="10800000">
              <a:off x="6199363" y="2209887"/>
              <a:ext cx="998703" cy="2540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grpSp>
          <p:nvGrpSpPr>
            <p:cNvPr id="121" name="Google Shape;121;p2"/>
            <p:cNvGrpSpPr/>
            <p:nvPr/>
          </p:nvGrpSpPr>
          <p:grpSpPr>
            <a:xfrm>
              <a:off x="7568750" y="3156835"/>
              <a:ext cx="3013511" cy="1824267"/>
              <a:chOff x="0" y="-66675"/>
              <a:chExt cx="595262" cy="360349"/>
            </a:xfrm>
          </p:grpSpPr>
          <p:sp>
            <p:nvSpPr>
              <p:cNvPr id="122" name="Google Shape;122;p2"/>
              <p:cNvSpPr/>
              <p:nvPr/>
            </p:nvSpPr>
            <p:spPr>
              <a:xfrm>
                <a:off x="0" y="0"/>
                <a:ext cx="595262" cy="293674"/>
              </a:xfrm>
              <a:custGeom>
                <a:rect b="b" l="l" r="r" t="t"/>
                <a:pathLst>
                  <a:path extrusionOk="0" h="293674" w="595262">
                    <a:moveTo>
                      <a:pt x="146837" y="0"/>
                    </a:moveTo>
                    <a:lnTo>
                      <a:pt x="448425" y="0"/>
                    </a:lnTo>
                    <a:cubicBezTo>
                      <a:pt x="487368" y="0"/>
                      <a:pt x="524717" y="15470"/>
                      <a:pt x="552254" y="43008"/>
                    </a:cubicBezTo>
                    <a:cubicBezTo>
                      <a:pt x="579791" y="70545"/>
                      <a:pt x="595262" y="107893"/>
                      <a:pt x="595262" y="146837"/>
                    </a:cubicBezTo>
                    <a:lnTo>
                      <a:pt x="595262" y="146837"/>
                    </a:lnTo>
                    <a:cubicBezTo>
                      <a:pt x="595262" y="227933"/>
                      <a:pt x="529520" y="293674"/>
                      <a:pt x="448425" y="293674"/>
                    </a:cubicBezTo>
                    <a:lnTo>
                      <a:pt x="146837" y="293674"/>
                    </a:lnTo>
                    <a:cubicBezTo>
                      <a:pt x="107893" y="293674"/>
                      <a:pt x="70545" y="278204"/>
                      <a:pt x="43008" y="250666"/>
                    </a:cubicBezTo>
                    <a:cubicBezTo>
                      <a:pt x="15470" y="223129"/>
                      <a:pt x="0" y="185781"/>
                      <a:pt x="0" y="146837"/>
                    </a:cubicBezTo>
                    <a:lnTo>
                      <a:pt x="0" y="146837"/>
                    </a:lnTo>
                    <a:cubicBezTo>
                      <a:pt x="0" y="107893"/>
                      <a:pt x="15470" y="70545"/>
                      <a:pt x="43008" y="43008"/>
                    </a:cubicBezTo>
                    <a:cubicBezTo>
                      <a:pt x="70545" y="15470"/>
                      <a:pt x="107893" y="0"/>
                      <a:pt x="146837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"/>
              <p:cNvSpPr txBox="1"/>
              <p:nvPr/>
            </p:nvSpPr>
            <p:spPr>
              <a:xfrm>
                <a:off x="0" y="-66675"/>
                <a:ext cx="595262" cy="3603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700" u="none" cap="none" strike="noStrik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User Friendly </a:t>
                </a:r>
                <a:endParaRPr/>
              </a:p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700" u="none" cap="none" strike="noStrik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Interface</a:t>
                </a:r>
                <a:endParaRPr/>
              </a:p>
            </p:txBody>
          </p:sp>
        </p:grpSp>
        <p:cxnSp>
          <p:nvCxnSpPr>
            <p:cNvPr id="124" name="Google Shape;124;p2"/>
            <p:cNvCxnSpPr/>
            <p:nvPr/>
          </p:nvCxnSpPr>
          <p:spPr>
            <a:xfrm flipH="1" rot="10800000">
              <a:off x="6389863" y="4263131"/>
              <a:ext cx="998703" cy="2540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25" name="Google Shape;125;p2"/>
            <p:cNvSpPr/>
            <p:nvPr/>
          </p:nvSpPr>
          <p:spPr>
            <a:xfrm>
              <a:off x="4425991" y="5501802"/>
              <a:ext cx="1657101" cy="1657101"/>
            </a:xfrm>
            <a:custGeom>
              <a:rect b="b" l="l" r="r" t="t"/>
              <a:pathLst>
                <a:path extrusionOk="0" h="1657101" w="1657101">
                  <a:moveTo>
                    <a:pt x="0" y="0"/>
                  </a:moveTo>
                  <a:lnTo>
                    <a:pt x="1657101" y="0"/>
                  </a:lnTo>
                  <a:lnTo>
                    <a:pt x="1657101" y="1657101"/>
                  </a:lnTo>
                  <a:lnTo>
                    <a:pt x="0" y="16571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cxnSp>
          <p:nvCxnSpPr>
            <p:cNvPr id="126" name="Google Shape;126;p2"/>
            <p:cNvCxnSpPr/>
            <p:nvPr/>
          </p:nvCxnSpPr>
          <p:spPr>
            <a:xfrm flipH="1" rot="10800000">
              <a:off x="6329713" y="6458652"/>
              <a:ext cx="998703" cy="2540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grpSp>
          <p:nvGrpSpPr>
            <p:cNvPr id="127" name="Google Shape;127;p2"/>
            <p:cNvGrpSpPr/>
            <p:nvPr/>
          </p:nvGrpSpPr>
          <p:grpSpPr>
            <a:xfrm>
              <a:off x="7570362" y="5334636"/>
              <a:ext cx="3013511" cy="1824267"/>
              <a:chOff x="0" y="-66675"/>
              <a:chExt cx="595262" cy="360349"/>
            </a:xfrm>
          </p:grpSpPr>
          <p:sp>
            <p:nvSpPr>
              <p:cNvPr id="128" name="Google Shape;128;p2"/>
              <p:cNvSpPr/>
              <p:nvPr/>
            </p:nvSpPr>
            <p:spPr>
              <a:xfrm>
                <a:off x="0" y="0"/>
                <a:ext cx="595262" cy="293674"/>
              </a:xfrm>
              <a:custGeom>
                <a:rect b="b" l="l" r="r" t="t"/>
                <a:pathLst>
                  <a:path extrusionOk="0" h="293674" w="595262">
                    <a:moveTo>
                      <a:pt x="146837" y="0"/>
                    </a:moveTo>
                    <a:lnTo>
                      <a:pt x="448425" y="0"/>
                    </a:lnTo>
                    <a:cubicBezTo>
                      <a:pt x="487368" y="0"/>
                      <a:pt x="524717" y="15470"/>
                      <a:pt x="552254" y="43008"/>
                    </a:cubicBezTo>
                    <a:cubicBezTo>
                      <a:pt x="579791" y="70545"/>
                      <a:pt x="595262" y="107893"/>
                      <a:pt x="595262" y="146837"/>
                    </a:cubicBezTo>
                    <a:lnTo>
                      <a:pt x="595262" y="146837"/>
                    </a:lnTo>
                    <a:cubicBezTo>
                      <a:pt x="595262" y="227933"/>
                      <a:pt x="529520" y="293674"/>
                      <a:pt x="448425" y="293674"/>
                    </a:cubicBezTo>
                    <a:lnTo>
                      <a:pt x="146837" y="293674"/>
                    </a:lnTo>
                    <a:cubicBezTo>
                      <a:pt x="107893" y="293674"/>
                      <a:pt x="70545" y="278204"/>
                      <a:pt x="43008" y="250666"/>
                    </a:cubicBezTo>
                    <a:cubicBezTo>
                      <a:pt x="15470" y="223129"/>
                      <a:pt x="0" y="185781"/>
                      <a:pt x="0" y="146837"/>
                    </a:cubicBezTo>
                    <a:lnTo>
                      <a:pt x="0" y="146837"/>
                    </a:lnTo>
                    <a:cubicBezTo>
                      <a:pt x="0" y="107893"/>
                      <a:pt x="15470" y="70545"/>
                      <a:pt x="43008" y="43008"/>
                    </a:cubicBezTo>
                    <a:cubicBezTo>
                      <a:pt x="70545" y="15470"/>
                      <a:pt x="107893" y="0"/>
                      <a:pt x="146837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"/>
              <p:cNvSpPr txBox="1"/>
              <p:nvPr/>
            </p:nvSpPr>
            <p:spPr>
              <a:xfrm>
                <a:off x="0" y="-66675"/>
                <a:ext cx="595262" cy="3603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700" u="none" cap="none" strike="noStrik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Fun Learning Experience</a:t>
                </a:r>
                <a:endParaRPr/>
              </a:p>
            </p:txBody>
          </p:sp>
        </p:grpSp>
        <p:sp>
          <p:nvSpPr>
            <p:cNvPr id="130" name="Google Shape;130;p2"/>
            <p:cNvSpPr/>
            <p:nvPr/>
          </p:nvSpPr>
          <p:spPr>
            <a:xfrm>
              <a:off x="4357431" y="7679603"/>
              <a:ext cx="1841286" cy="1827895"/>
            </a:xfrm>
            <a:custGeom>
              <a:rect b="b" l="l" r="r" t="t"/>
              <a:pathLst>
                <a:path extrusionOk="0" h="1827895" w="1841286">
                  <a:moveTo>
                    <a:pt x="0" y="0"/>
                  </a:moveTo>
                  <a:lnTo>
                    <a:pt x="1841286" y="0"/>
                  </a:lnTo>
                  <a:lnTo>
                    <a:pt x="1841286" y="1827895"/>
                  </a:lnTo>
                  <a:lnTo>
                    <a:pt x="0" y="18278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31" name="Google Shape;131;p2"/>
            <p:cNvSpPr txBox="1"/>
            <p:nvPr/>
          </p:nvSpPr>
          <p:spPr>
            <a:xfrm>
              <a:off x="4956146" y="363774"/>
              <a:ext cx="4745831" cy="7516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99" u="none" cap="none" strike="noStrike">
                  <a:solidFill>
                    <a:srgbClr val="273384"/>
                  </a:solidFill>
                  <a:latin typeface="Arial"/>
                  <a:ea typeface="Arial"/>
                  <a:cs typeface="Arial"/>
                  <a:sym typeface="Arial"/>
                </a:rPr>
                <a:t>Main Objectives: </a:t>
              </a:r>
              <a:endParaRPr/>
            </a:p>
          </p:txBody>
        </p:sp>
        <p:cxnSp>
          <p:nvCxnSpPr>
            <p:cNvPr id="132" name="Google Shape;132;p2"/>
            <p:cNvCxnSpPr/>
            <p:nvPr/>
          </p:nvCxnSpPr>
          <p:spPr>
            <a:xfrm flipH="1" rot="10800000">
              <a:off x="6389863" y="8580850"/>
              <a:ext cx="998703" cy="2540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grpSp>
          <p:nvGrpSpPr>
            <p:cNvPr id="133" name="Google Shape;133;p2"/>
            <p:cNvGrpSpPr/>
            <p:nvPr/>
          </p:nvGrpSpPr>
          <p:grpSpPr>
            <a:xfrm>
              <a:off x="7568750" y="7474554"/>
              <a:ext cx="3013511" cy="1824267"/>
              <a:chOff x="0" y="-66675"/>
              <a:chExt cx="595262" cy="360349"/>
            </a:xfrm>
          </p:grpSpPr>
          <p:sp>
            <p:nvSpPr>
              <p:cNvPr id="134" name="Google Shape;134;p2"/>
              <p:cNvSpPr/>
              <p:nvPr/>
            </p:nvSpPr>
            <p:spPr>
              <a:xfrm>
                <a:off x="0" y="0"/>
                <a:ext cx="595262" cy="293674"/>
              </a:xfrm>
              <a:custGeom>
                <a:rect b="b" l="l" r="r" t="t"/>
                <a:pathLst>
                  <a:path extrusionOk="0" h="293674" w="595262">
                    <a:moveTo>
                      <a:pt x="146837" y="0"/>
                    </a:moveTo>
                    <a:lnTo>
                      <a:pt x="448425" y="0"/>
                    </a:lnTo>
                    <a:cubicBezTo>
                      <a:pt x="487368" y="0"/>
                      <a:pt x="524717" y="15470"/>
                      <a:pt x="552254" y="43008"/>
                    </a:cubicBezTo>
                    <a:cubicBezTo>
                      <a:pt x="579791" y="70545"/>
                      <a:pt x="595262" y="107893"/>
                      <a:pt x="595262" y="146837"/>
                    </a:cubicBezTo>
                    <a:lnTo>
                      <a:pt x="595262" y="146837"/>
                    </a:lnTo>
                    <a:cubicBezTo>
                      <a:pt x="595262" y="227933"/>
                      <a:pt x="529520" y="293674"/>
                      <a:pt x="448425" y="293674"/>
                    </a:cubicBezTo>
                    <a:lnTo>
                      <a:pt x="146837" y="293674"/>
                    </a:lnTo>
                    <a:cubicBezTo>
                      <a:pt x="107893" y="293674"/>
                      <a:pt x="70545" y="278204"/>
                      <a:pt x="43008" y="250666"/>
                    </a:cubicBezTo>
                    <a:cubicBezTo>
                      <a:pt x="15470" y="223129"/>
                      <a:pt x="0" y="185781"/>
                      <a:pt x="0" y="146837"/>
                    </a:cubicBezTo>
                    <a:lnTo>
                      <a:pt x="0" y="146837"/>
                    </a:lnTo>
                    <a:cubicBezTo>
                      <a:pt x="0" y="107893"/>
                      <a:pt x="15470" y="70545"/>
                      <a:pt x="43008" y="43008"/>
                    </a:cubicBezTo>
                    <a:cubicBezTo>
                      <a:pt x="70545" y="15470"/>
                      <a:pt x="107893" y="0"/>
                      <a:pt x="146837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"/>
              <p:cNvSpPr txBox="1"/>
              <p:nvPr/>
            </p:nvSpPr>
            <p:spPr>
              <a:xfrm>
                <a:off x="0" y="-66675"/>
                <a:ext cx="595262" cy="3603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700" u="none" cap="none" strike="noStrik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Good Analysis Tool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/>
          <p:nvPr/>
        </p:nvSpPr>
        <p:spPr>
          <a:xfrm rot="2792599">
            <a:off x="15869006" y="6270652"/>
            <a:ext cx="3938319" cy="3222261"/>
          </a:xfrm>
          <a:custGeom>
            <a:rect b="b" l="l" r="r" t="t"/>
            <a:pathLst>
              <a:path extrusionOk="0" h="3222261" w="3938319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3"/>
          <p:cNvSpPr/>
          <p:nvPr/>
        </p:nvSpPr>
        <p:spPr>
          <a:xfrm rot="1593932">
            <a:off x="12348771" y="-1959981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3"/>
          <p:cNvSpPr/>
          <p:nvPr/>
        </p:nvSpPr>
        <p:spPr>
          <a:xfrm rot="5970019">
            <a:off x="13558552" y="-3859282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3"/>
          <p:cNvSpPr txBox="1"/>
          <p:nvPr/>
        </p:nvSpPr>
        <p:spPr>
          <a:xfrm>
            <a:off x="2399708" y="3679891"/>
            <a:ext cx="12914547" cy="3210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135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Let’s Access The Site</a:t>
            </a:r>
            <a:endParaRPr/>
          </a:p>
          <a:p>
            <a:pPr indent="0" lvl="0" marL="0" marR="0" rtl="0" algn="ctr">
              <a:lnSpc>
                <a:spcPct val="127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135" u="none" cap="none" strike="noStrike">
              <a:solidFill>
                <a:srgbClr val="273384"/>
              </a:solidFill>
              <a:latin typeface="Eczar"/>
              <a:ea typeface="Eczar"/>
              <a:cs typeface="Eczar"/>
              <a:sym typeface="Eczar"/>
            </a:endParaRPr>
          </a:p>
          <a:p>
            <a:pPr indent="0" lvl="0" marL="0" marR="0" rtl="0" algn="ctr">
              <a:lnSpc>
                <a:spcPct val="127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5" u="sng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https://rishabhchopra223.github.io/Sorting_Visualizer/</a:t>
            </a:r>
            <a:endParaRPr/>
          </a:p>
        </p:txBody>
      </p:sp>
      <p:sp>
        <p:nvSpPr>
          <p:cNvPr id="144" name="Google Shape;144;p3"/>
          <p:cNvSpPr/>
          <p:nvPr/>
        </p:nvSpPr>
        <p:spPr>
          <a:xfrm>
            <a:off x="-1606838" y="9651106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3"/>
          <p:cNvSpPr/>
          <p:nvPr/>
        </p:nvSpPr>
        <p:spPr>
          <a:xfrm rot="3451795">
            <a:off x="-5080388" y="5141358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3"/>
          <p:cNvSpPr/>
          <p:nvPr/>
        </p:nvSpPr>
        <p:spPr>
          <a:xfrm rot="-4917954">
            <a:off x="-4992845" y="1489398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3"/>
          <p:cNvSpPr/>
          <p:nvPr/>
        </p:nvSpPr>
        <p:spPr>
          <a:xfrm>
            <a:off x="7598413" y="255518"/>
            <a:ext cx="2517136" cy="2517136"/>
          </a:xfrm>
          <a:custGeom>
            <a:rect b="b" l="l" r="r" t="t"/>
            <a:pathLst>
              <a:path extrusionOk="0" h="2517136" w="2517136">
                <a:moveTo>
                  <a:pt x="0" y="0"/>
                </a:moveTo>
                <a:lnTo>
                  <a:pt x="2517136" y="0"/>
                </a:lnTo>
                <a:lnTo>
                  <a:pt x="2517136" y="2517136"/>
                </a:lnTo>
                <a:lnTo>
                  <a:pt x="0" y="2517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/>
          <p:nvPr/>
        </p:nvSpPr>
        <p:spPr>
          <a:xfrm>
            <a:off x="5198919" y="2154819"/>
            <a:ext cx="7890162" cy="122645"/>
          </a:xfrm>
          <a:custGeom>
            <a:rect b="b" l="l" r="r" t="t"/>
            <a:pathLst>
              <a:path extrusionOk="0"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4"/>
          <p:cNvSpPr/>
          <p:nvPr/>
        </p:nvSpPr>
        <p:spPr>
          <a:xfrm rot="2792599">
            <a:off x="15869006" y="6270652"/>
            <a:ext cx="3938319" cy="3222261"/>
          </a:xfrm>
          <a:custGeom>
            <a:rect b="b" l="l" r="r" t="t"/>
            <a:pathLst>
              <a:path extrusionOk="0" h="3222261" w="3938319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4"/>
          <p:cNvSpPr/>
          <p:nvPr/>
        </p:nvSpPr>
        <p:spPr>
          <a:xfrm rot="1593932">
            <a:off x="12348771" y="-1959981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4"/>
          <p:cNvSpPr/>
          <p:nvPr/>
        </p:nvSpPr>
        <p:spPr>
          <a:xfrm rot="5970019">
            <a:off x="13558552" y="-3859282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4"/>
          <p:cNvSpPr txBox="1"/>
          <p:nvPr/>
        </p:nvSpPr>
        <p:spPr>
          <a:xfrm>
            <a:off x="5198919" y="756675"/>
            <a:ext cx="7890162" cy="13981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99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﻿Background</a:t>
            </a:r>
            <a:endParaRPr/>
          </a:p>
        </p:txBody>
      </p:sp>
      <p:sp>
        <p:nvSpPr>
          <p:cNvPr id="161" name="Google Shape;161;p4"/>
          <p:cNvSpPr/>
          <p:nvPr/>
        </p:nvSpPr>
        <p:spPr>
          <a:xfrm rot="3451795">
            <a:off x="-5080388" y="5141358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4"/>
          <p:cNvSpPr/>
          <p:nvPr/>
        </p:nvSpPr>
        <p:spPr>
          <a:xfrm>
            <a:off x="-1606838" y="9651106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4"/>
          <p:cNvSpPr txBox="1"/>
          <p:nvPr/>
        </p:nvSpPr>
        <p:spPr>
          <a:xfrm>
            <a:off x="2093910" y="2427768"/>
            <a:ext cx="14831100" cy="80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1" marL="647700" marR="0" rtl="0" algn="just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4AAD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Sorting algorithms are an essential aspect of computer science and play a crucial role in data processing and analysis. </a:t>
            </a:r>
            <a:endParaRPr sz="1200"/>
          </a:p>
          <a:p>
            <a:pPr indent="0" lvl="0" marL="0" marR="0" rtl="0" algn="just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4AA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1" marL="647700" marR="0" rtl="0" algn="just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4AAD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The visualization of sorting algorithms is an effective way of understanding how these algorithms work. </a:t>
            </a:r>
            <a:endParaRPr sz="1200"/>
          </a:p>
          <a:p>
            <a:pPr indent="0" lvl="0" marL="0" marR="0" rtl="0" algn="just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4AA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1" marL="647700" marR="0" rtl="0" algn="just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4AAD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The Sorting Visualizer project aims to provide a visual representation of various sorting algorithms to enhance understanding and analysis. </a:t>
            </a:r>
            <a:endParaRPr sz="1200"/>
          </a:p>
          <a:p>
            <a:pPr indent="0" lvl="0" marL="0" marR="0" rtl="0" algn="just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4AA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1" marL="647700" marR="0" rtl="0" algn="just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4AAD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This project uses web technologies, including HTML, CSS, and JavaScript, to create an interactive user interface that enables users to observe and compare sorting algorithms.</a:t>
            </a:r>
            <a:endParaRPr sz="1200"/>
          </a:p>
        </p:txBody>
      </p:sp>
      <p:sp>
        <p:nvSpPr>
          <p:cNvPr id="164" name="Google Shape;164;p4"/>
          <p:cNvSpPr/>
          <p:nvPr/>
        </p:nvSpPr>
        <p:spPr>
          <a:xfrm rot="-4917954">
            <a:off x="-4992845" y="1489398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/>
          <p:nvPr/>
        </p:nvSpPr>
        <p:spPr>
          <a:xfrm>
            <a:off x="-2221648" y="5143500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5"/>
          <p:cNvSpPr/>
          <p:nvPr/>
        </p:nvSpPr>
        <p:spPr>
          <a:xfrm>
            <a:off x="-1346159" y="3695460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5"/>
          <p:cNvSpPr/>
          <p:nvPr/>
        </p:nvSpPr>
        <p:spPr>
          <a:xfrm rot="1432000">
            <a:off x="4416227" y="-2152011"/>
            <a:ext cx="5029200" cy="4114800"/>
          </a:xfrm>
          <a:custGeom>
            <a:rect b="b" l="l" r="r" t="t"/>
            <a:pathLst>
              <a:path extrusionOk="0"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5"/>
          <p:cNvSpPr/>
          <p:nvPr/>
        </p:nvSpPr>
        <p:spPr>
          <a:xfrm rot="-1149178">
            <a:off x="14099606" y="7566650"/>
            <a:ext cx="5029200" cy="4114800"/>
          </a:xfrm>
          <a:custGeom>
            <a:rect b="b" l="l" r="r" t="t"/>
            <a:pathLst>
              <a:path extrusionOk="0"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5"/>
          <p:cNvSpPr/>
          <p:nvPr/>
        </p:nvSpPr>
        <p:spPr>
          <a:xfrm>
            <a:off x="-470670" y="-5686232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5"/>
          <p:cNvSpPr/>
          <p:nvPr/>
        </p:nvSpPr>
        <p:spPr>
          <a:xfrm>
            <a:off x="14109850" y="2543368"/>
            <a:ext cx="5371687" cy="5972688"/>
          </a:xfrm>
          <a:custGeom>
            <a:rect b="b" l="l" r="r" t="t"/>
            <a:pathLst>
              <a:path extrusionOk="0" h="5972688" w="5371687">
                <a:moveTo>
                  <a:pt x="0" y="0"/>
                </a:moveTo>
                <a:lnTo>
                  <a:pt x="5371687" y="0"/>
                </a:lnTo>
                <a:lnTo>
                  <a:pt x="5371687" y="5972688"/>
                </a:lnTo>
                <a:lnTo>
                  <a:pt x="0" y="597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5"/>
          <p:cNvSpPr txBox="1"/>
          <p:nvPr/>
        </p:nvSpPr>
        <p:spPr>
          <a:xfrm>
            <a:off x="1730661" y="2543368"/>
            <a:ext cx="6456699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99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﻿Table Of Contents</a:t>
            </a:r>
            <a:endParaRPr/>
          </a:p>
        </p:txBody>
      </p:sp>
      <p:sp>
        <p:nvSpPr>
          <p:cNvPr id="176" name="Google Shape;176;p5"/>
          <p:cNvSpPr/>
          <p:nvPr/>
        </p:nvSpPr>
        <p:spPr>
          <a:xfrm>
            <a:off x="8339862" y="1962951"/>
            <a:ext cx="771999" cy="7719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E7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5"/>
          <p:cNvSpPr/>
          <p:nvPr/>
        </p:nvSpPr>
        <p:spPr>
          <a:xfrm>
            <a:off x="8339862" y="3242792"/>
            <a:ext cx="771999" cy="7719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E7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5"/>
          <p:cNvSpPr/>
          <p:nvPr/>
        </p:nvSpPr>
        <p:spPr>
          <a:xfrm>
            <a:off x="8339862" y="5802473"/>
            <a:ext cx="771999" cy="7719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E7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5"/>
          <p:cNvSpPr/>
          <p:nvPr/>
        </p:nvSpPr>
        <p:spPr>
          <a:xfrm>
            <a:off x="8339862" y="4522632"/>
            <a:ext cx="771999" cy="7719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E7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5"/>
          <p:cNvSpPr/>
          <p:nvPr/>
        </p:nvSpPr>
        <p:spPr>
          <a:xfrm>
            <a:off x="8339862" y="7082313"/>
            <a:ext cx="771999" cy="7719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E7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5"/>
          <p:cNvSpPr/>
          <p:nvPr/>
        </p:nvSpPr>
        <p:spPr>
          <a:xfrm>
            <a:off x="15939873" y="1742971"/>
            <a:ext cx="1138554" cy="1138554"/>
          </a:xfrm>
          <a:custGeom>
            <a:rect b="b" l="l" r="r" t="t"/>
            <a:pathLst>
              <a:path extrusionOk="0" h="1138554" w="1138554">
                <a:moveTo>
                  <a:pt x="0" y="0"/>
                </a:moveTo>
                <a:lnTo>
                  <a:pt x="1138555" y="0"/>
                </a:lnTo>
                <a:lnTo>
                  <a:pt x="1138555" y="1138554"/>
                </a:lnTo>
                <a:lnTo>
                  <a:pt x="0" y="1138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5"/>
          <p:cNvSpPr/>
          <p:nvPr/>
        </p:nvSpPr>
        <p:spPr>
          <a:xfrm>
            <a:off x="15794314" y="3334365"/>
            <a:ext cx="1128532" cy="1043892"/>
          </a:xfrm>
          <a:custGeom>
            <a:rect b="b" l="l" r="r" t="t"/>
            <a:pathLst>
              <a:path extrusionOk="0" h="1043892" w="1128532">
                <a:moveTo>
                  <a:pt x="0" y="0"/>
                </a:moveTo>
                <a:lnTo>
                  <a:pt x="1128533" y="0"/>
                </a:lnTo>
                <a:lnTo>
                  <a:pt x="1128533" y="1043893"/>
                </a:lnTo>
                <a:lnTo>
                  <a:pt x="0" y="1043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5"/>
          <p:cNvSpPr/>
          <p:nvPr/>
        </p:nvSpPr>
        <p:spPr>
          <a:xfrm>
            <a:off x="16097455" y="5641349"/>
            <a:ext cx="1161845" cy="1094247"/>
          </a:xfrm>
          <a:custGeom>
            <a:rect b="b" l="l" r="r" t="t"/>
            <a:pathLst>
              <a:path extrusionOk="0" h="1094247" w="1161845">
                <a:moveTo>
                  <a:pt x="0" y="0"/>
                </a:moveTo>
                <a:lnTo>
                  <a:pt x="1161845" y="0"/>
                </a:lnTo>
                <a:lnTo>
                  <a:pt x="1161845" y="1094247"/>
                </a:lnTo>
                <a:lnTo>
                  <a:pt x="0" y="10942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5"/>
          <p:cNvSpPr/>
          <p:nvPr/>
        </p:nvSpPr>
        <p:spPr>
          <a:xfrm>
            <a:off x="8339862" y="8359137"/>
            <a:ext cx="771999" cy="7719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E7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5"/>
          <p:cNvSpPr/>
          <p:nvPr/>
        </p:nvSpPr>
        <p:spPr>
          <a:xfrm>
            <a:off x="15939873" y="8015023"/>
            <a:ext cx="1116113" cy="1116113"/>
          </a:xfrm>
          <a:custGeom>
            <a:rect b="b" l="l" r="r" t="t"/>
            <a:pathLst>
              <a:path extrusionOk="0" h="1116113" w="1116113">
                <a:moveTo>
                  <a:pt x="0" y="0"/>
                </a:moveTo>
                <a:lnTo>
                  <a:pt x="1116113" y="0"/>
                </a:lnTo>
                <a:lnTo>
                  <a:pt x="1116113" y="1116113"/>
                </a:lnTo>
                <a:lnTo>
                  <a:pt x="0" y="1116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5"/>
          <p:cNvSpPr txBox="1"/>
          <p:nvPr/>
        </p:nvSpPr>
        <p:spPr>
          <a:xfrm>
            <a:off x="9755679" y="2026370"/>
            <a:ext cx="6038635" cy="582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Challenges with Current Systems</a:t>
            </a:r>
            <a:endParaRPr/>
          </a:p>
        </p:txBody>
      </p:sp>
      <p:sp>
        <p:nvSpPr>
          <p:cNvPr id="187" name="Google Shape;187;p5"/>
          <p:cNvSpPr txBox="1"/>
          <p:nvPr/>
        </p:nvSpPr>
        <p:spPr>
          <a:xfrm>
            <a:off x="8453256" y="1933470"/>
            <a:ext cx="545211" cy="688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/>
          </a:p>
        </p:txBody>
      </p:sp>
      <p:sp>
        <p:nvSpPr>
          <p:cNvPr id="188" name="Google Shape;188;p5"/>
          <p:cNvSpPr txBox="1"/>
          <p:nvPr/>
        </p:nvSpPr>
        <p:spPr>
          <a:xfrm>
            <a:off x="8453256" y="3213311"/>
            <a:ext cx="545211" cy="688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/>
          </a:p>
        </p:txBody>
      </p:sp>
      <p:sp>
        <p:nvSpPr>
          <p:cNvPr id="189" name="Google Shape;189;p5"/>
          <p:cNvSpPr txBox="1"/>
          <p:nvPr/>
        </p:nvSpPr>
        <p:spPr>
          <a:xfrm>
            <a:off x="8453256" y="5732781"/>
            <a:ext cx="545211" cy="688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/>
          </a:p>
        </p:txBody>
      </p:sp>
      <p:sp>
        <p:nvSpPr>
          <p:cNvPr id="190" name="Google Shape;190;p5"/>
          <p:cNvSpPr txBox="1"/>
          <p:nvPr/>
        </p:nvSpPr>
        <p:spPr>
          <a:xfrm>
            <a:off x="8453256" y="4458554"/>
            <a:ext cx="545211" cy="688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/>
          </a:p>
        </p:txBody>
      </p:sp>
      <p:sp>
        <p:nvSpPr>
          <p:cNvPr id="191" name="Google Shape;191;p5"/>
          <p:cNvSpPr txBox="1"/>
          <p:nvPr/>
        </p:nvSpPr>
        <p:spPr>
          <a:xfrm>
            <a:off x="8453256" y="7012622"/>
            <a:ext cx="545211" cy="688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/>
          </a:p>
        </p:txBody>
      </p:sp>
      <p:sp>
        <p:nvSpPr>
          <p:cNvPr id="192" name="Google Shape;192;p5"/>
          <p:cNvSpPr txBox="1"/>
          <p:nvPr/>
        </p:nvSpPr>
        <p:spPr>
          <a:xfrm>
            <a:off x="9755679" y="3214217"/>
            <a:ext cx="5677625" cy="1017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Our Tools of Choice: A Look at the Tools We Use</a:t>
            </a:r>
            <a:endParaRPr/>
          </a:p>
        </p:txBody>
      </p:sp>
      <p:sp>
        <p:nvSpPr>
          <p:cNvPr id="193" name="Google Shape;193;p5"/>
          <p:cNvSpPr txBox="1"/>
          <p:nvPr/>
        </p:nvSpPr>
        <p:spPr>
          <a:xfrm>
            <a:off x="9755679" y="4568208"/>
            <a:ext cx="5041976" cy="595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1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Overview of the Website</a:t>
            </a:r>
            <a:endParaRPr/>
          </a:p>
        </p:txBody>
      </p:sp>
      <p:sp>
        <p:nvSpPr>
          <p:cNvPr id="194" name="Google Shape;194;p5"/>
          <p:cNvSpPr txBox="1"/>
          <p:nvPr/>
        </p:nvSpPr>
        <p:spPr>
          <a:xfrm>
            <a:off x="9755679" y="5656342"/>
            <a:ext cx="7322748" cy="7880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Our available sorting methods</a:t>
            </a:r>
            <a:endParaRPr/>
          </a:p>
        </p:txBody>
      </p:sp>
      <p:sp>
        <p:nvSpPr>
          <p:cNvPr id="195" name="Google Shape;195;p5"/>
          <p:cNvSpPr txBox="1"/>
          <p:nvPr/>
        </p:nvSpPr>
        <p:spPr>
          <a:xfrm>
            <a:off x="9755679" y="7022035"/>
            <a:ext cx="7322748" cy="921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Alternative Tools for Project Development</a:t>
            </a:r>
            <a:endParaRPr/>
          </a:p>
        </p:txBody>
      </p:sp>
      <p:sp>
        <p:nvSpPr>
          <p:cNvPr id="196" name="Google Shape;196;p5"/>
          <p:cNvSpPr txBox="1"/>
          <p:nvPr/>
        </p:nvSpPr>
        <p:spPr>
          <a:xfrm>
            <a:off x="8443731" y="8301987"/>
            <a:ext cx="545211" cy="688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endParaRPr/>
          </a:p>
        </p:txBody>
      </p:sp>
      <p:sp>
        <p:nvSpPr>
          <p:cNvPr id="197" name="Google Shape;197;p5"/>
          <p:cNvSpPr txBox="1"/>
          <p:nvPr/>
        </p:nvSpPr>
        <p:spPr>
          <a:xfrm>
            <a:off x="9755679" y="8490265"/>
            <a:ext cx="4272326" cy="482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Projecting Forward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/>
          <p:nvPr/>
        </p:nvSpPr>
        <p:spPr>
          <a:xfrm>
            <a:off x="1478434" y="481012"/>
            <a:ext cx="15331132" cy="10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273384"/>
                </a:solidFill>
                <a:latin typeface="Eczar SemiBold"/>
                <a:ea typeface="Eczar SemiBold"/>
                <a:cs typeface="Eczar SemiBold"/>
                <a:sym typeface="Eczar SemiBold"/>
              </a:rPr>
              <a:t>Problems with Existing Sytems</a:t>
            </a:r>
            <a:endParaRPr/>
          </a:p>
        </p:txBody>
      </p:sp>
      <p:sp>
        <p:nvSpPr>
          <p:cNvPr id="203" name="Google Shape;203;p6"/>
          <p:cNvSpPr/>
          <p:nvPr/>
        </p:nvSpPr>
        <p:spPr>
          <a:xfrm flipH="1" rot="-9560830">
            <a:off x="6938612" y="7720766"/>
            <a:ext cx="8939049" cy="9463300"/>
          </a:xfrm>
          <a:custGeom>
            <a:rect b="b" l="l" r="r" t="t"/>
            <a:pathLst>
              <a:path extrusionOk="0" h="9463300" w="8939049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734" r="0" t="0"/>
            </a:stretch>
          </a:blipFill>
          <a:ln>
            <a:noFill/>
          </a:ln>
        </p:spPr>
      </p:sp>
      <p:sp>
        <p:nvSpPr>
          <p:cNvPr id="204" name="Google Shape;204;p6"/>
          <p:cNvSpPr/>
          <p:nvPr/>
        </p:nvSpPr>
        <p:spPr>
          <a:xfrm rot="-9564093">
            <a:off x="4046691" y="8532590"/>
            <a:ext cx="4288558" cy="3508821"/>
          </a:xfrm>
          <a:custGeom>
            <a:rect b="b" l="l" r="r" t="t"/>
            <a:pathLst>
              <a:path extrusionOk="0" h="3508821" w="4288558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 rot="10800000">
            <a:off x="-2475227" y="6947481"/>
            <a:ext cx="8939049" cy="9463300"/>
          </a:xfrm>
          <a:custGeom>
            <a:rect b="b" l="l" r="r" t="t"/>
            <a:pathLst>
              <a:path extrusionOk="0" h="9463300" w="8939049">
                <a:moveTo>
                  <a:pt x="0" y="0"/>
                </a:moveTo>
                <a:lnTo>
                  <a:pt x="8939049" y="0"/>
                </a:lnTo>
                <a:lnTo>
                  <a:pt x="8939049" y="9463300"/>
                </a:lnTo>
                <a:lnTo>
                  <a:pt x="0" y="9463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734" r="0" t="0"/>
            </a:stretch>
          </a:blip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>
            <a:off x="-3771997" y="2827464"/>
            <a:ext cx="6513205" cy="7241923"/>
          </a:xfrm>
          <a:custGeom>
            <a:rect b="b" l="l" r="r" t="t"/>
            <a:pathLst>
              <a:path extrusionOk="0" h="7241923" w="6513205">
                <a:moveTo>
                  <a:pt x="0" y="0"/>
                </a:moveTo>
                <a:lnTo>
                  <a:pt x="6513204" y="0"/>
                </a:lnTo>
                <a:lnTo>
                  <a:pt x="6513204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6"/>
          <p:cNvSpPr/>
          <p:nvPr/>
        </p:nvSpPr>
        <p:spPr>
          <a:xfrm>
            <a:off x="5164297" y="-3149259"/>
            <a:ext cx="5573082" cy="6196616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6"/>
          <p:cNvSpPr/>
          <p:nvPr/>
        </p:nvSpPr>
        <p:spPr>
          <a:xfrm>
            <a:off x="14581104" y="7531620"/>
            <a:ext cx="5573082" cy="6196616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6"/>
          <p:cNvSpPr txBox="1"/>
          <p:nvPr/>
        </p:nvSpPr>
        <p:spPr>
          <a:xfrm>
            <a:off x="1563291" y="1978063"/>
            <a:ext cx="15161419" cy="55535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5262" lvl="1" marL="97052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95"/>
              <a:buFont typeface="Arial"/>
              <a:buChar char="•"/>
            </a:pPr>
            <a:r>
              <a:rPr b="1" i="0" lang="en-US" sz="449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existing system for sorting visualizers is manual</a:t>
            </a:r>
            <a:endParaRPr/>
          </a:p>
          <a:p>
            <a:pPr indent="-485262" lvl="1" marL="97052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95"/>
              <a:buFont typeface="Arial"/>
              <a:buChar char="•"/>
            </a:pPr>
            <a:r>
              <a:rPr b="1" i="0" lang="en-US" sz="449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Lacks a visual representation of sorting algorithms.</a:t>
            </a:r>
            <a:endParaRPr/>
          </a:p>
          <a:p>
            <a:pPr indent="-485262" lvl="1" marL="97052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95"/>
              <a:buFont typeface="Arial"/>
              <a:buChar char="•"/>
            </a:pPr>
            <a:r>
              <a:rPr b="1" i="0" lang="en-US" sz="449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They are however not user-friendly . </a:t>
            </a:r>
            <a:endParaRPr/>
          </a:p>
          <a:p>
            <a:pPr indent="-485262" lvl="1" marL="97052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95"/>
              <a:buFont typeface="Arial"/>
              <a:buChar char="•"/>
            </a:pPr>
            <a:r>
              <a:rPr b="1" i="0" lang="en-US" sz="449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Most of the functionality is hidden in sidebars.</a:t>
            </a:r>
            <a:endParaRPr/>
          </a:p>
          <a:p>
            <a:pPr indent="-485262" lvl="1" marL="97052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95"/>
              <a:buFont typeface="Arial"/>
              <a:buChar char="•"/>
            </a:pPr>
            <a:r>
              <a:rPr b="1" i="0" lang="en-US" sz="449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Mostly limited to text-based outputs.</a:t>
            </a:r>
            <a:endParaRPr/>
          </a:p>
        </p:txBody>
      </p:sp>
      <p:sp>
        <p:nvSpPr>
          <p:cNvPr id="210" name="Google Shape;210;p6"/>
          <p:cNvSpPr/>
          <p:nvPr/>
        </p:nvSpPr>
        <p:spPr>
          <a:xfrm>
            <a:off x="14630927" y="5977165"/>
            <a:ext cx="2093782" cy="1913194"/>
          </a:xfrm>
          <a:custGeom>
            <a:rect b="b" l="l" r="r" t="t"/>
            <a:pathLst>
              <a:path extrusionOk="0" h="1913194" w="2093782">
                <a:moveTo>
                  <a:pt x="0" y="0"/>
                </a:moveTo>
                <a:lnTo>
                  <a:pt x="2093782" y="0"/>
                </a:lnTo>
                <a:lnTo>
                  <a:pt x="2093782" y="1913194"/>
                </a:lnTo>
                <a:lnTo>
                  <a:pt x="0" y="19131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6"/>
          <p:cNvSpPr/>
          <p:nvPr/>
        </p:nvSpPr>
        <p:spPr>
          <a:xfrm>
            <a:off x="0" y="1870867"/>
            <a:ext cx="2093782" cy="1913194"/>
          </a:xfrm>
          <a:custGeom>
            <a:rect b="b" l="l" r="r" t="t"/>
            <a:pathLst>
              <a:path extrusionOk="0" h="1913194" w="2093782">
                <a:moveTo>
                  <a:pt x="0" y="0"/>
                </a:moveTo>
                <a:lnTo>
                  <a:pt x="2093782" y="0"/>
                </a:lnTo>
                <a:lnTo>
                  <a:pt x="2093782" y="1913193"/>
                </a:lnTo>
                <a:lnTo>
                  <a:pt x="0" y="19131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7"/>
          <p:cNvCxnSpPr/>
          <p:nvPr/>
        </p:nvCxnSpPr>
        <p:spPr>
          <a:xfrm>
            <a:off x="1190625" y="5757862"/>
            <a:ext cx="16068675" cy="0"/>
          </a:xfrm>
          <a:prstGeom prst="straightConnector1">
            <a:avLst/>
          </a:prstGeom>
          <a:noFill/>
          <a:ln cap="rnd" cmpd="sng" w="19050">
            <a:solidFill>
              <a:srgbClr val="27338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p7"/>
          <p:cNvSpPr/>
          <p:nvPr/>
        </p:nvSpPr>
        <p:spPr>
          <a:xfrm>
            <a:off x="1993605" y="5605462"/>
            <a:ext cx="323850" cy="323850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7"/>
          <p:cNvSpPr/>
          <p:nvPr/>
        </p:nvSpPr>
        <p:spPr>
          <a:xfrm>
            <a:off x="5173583" y="5605462"/>
            <a:ext cx="323850" cy="323850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"/>
          <p:cNvSpPr/>
          <p:nvPr/>
        </p:nvSpPr>
        <p:spPr>
          <a:xfrm>
            <a:off x="8929866" y="5605462"/>
            <a:ext cx="323850" cy="323850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"/>
          <p:cNvSpPr/>
          <p:nvPr/>
        </p:nvSpPr>
        <p:spPr>
          <a:xfrm>
            <a:off x="12686149" y="5605462"/>
            <a:ext cx="323850" cy="323850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7"/>
          <p:cNvSpPr/>
          <p:nvPr/>
        </p:nvSpPr>
        <p:spPr>
          <a:xfrm rot="1033578">
            <a:off x="11000600" y="-4114800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7"/>
          <p:cNvSpPr/>
          <p:nvPr/>
        </p:nvSpPr>
        <p:spPr>
          <a:xfrm flipH="1" rot="3277007">
            <a:off x="11750096" y="-582939"/>
            <a:ext cx="4288558" cy="3508821"/>
          </a:xfrm>
          <a:custGeom>
            <a:rect b="b" l="l" r="r" t="t"/>
            <a:pathLst>
              <a:path extrusionOk="0" h="3508821" w="4288558">
                <a:moveTo>
                  <a:pt x="0" y="3508821"/>
                </a:moveTo>
                <a:lnTo>
                  <a:pt x="4288559" y="3508821"/>
                </a:lnTo>
                <a:lnTo>
                  <a:pt x="4288559" y="0"/>
                </a:lnTo>
                <a:lnTo>
                  <a:pt x="0" y="0"/>
                </a:lnTo>
                <a:lnTo>
                  <a:pt x="0" y="350882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7"/>
          <p:cNvSpPr/>
          <p:nvPr/>
        </p:nvSpPr>
        <p:spPr>
          <a:xfrm rot="-552612">
            <a:off x="4466146" y="-5502072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7"/>
          <p:cNvSpPr/>
          <p:nvPr/>
        </p:nvSpPr>
        <p:spPr>
          <a:xfrm>
            <a:off x="14653176" y="-2269873"/>
            <a:ext cx="6513205" cy="7241923"/>
          </a:xfrm>
          <a:custGeom>
            <a:rect b="b" l="l" r="r" t="t"/>
            <a:pathLst>
              <a:path extrusionOk="0" h="7241923" w="6513205">
                <a:moveTo>
                  <a:pt x="0" y="0"/>
                </a:moveTo>
                <a:lnTo>
                  <a:pt x="6513205" y="0"/>
                </a:lnTo>
                <a:lnTo>
                  <a:pt x="6513205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7"/>
          <p:cNvSpPr/>
          <p:nvPr/>
        </p:nvSpPr>
        <p:spPr>
          <a:xfrm rot="2800797">
            <a:off x="660592" y="7922182"/>
            <a:ext cx="5573082" cy="6196616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7"/>
          <p:cNvSpPr/>
          <p:nvPr/>
        </p:nvSpPr>
        <p:spPr>
          <a:xfrm>
            <a:off x="5895642" y="-3318316"/>
            <a:ext cx="5573082" cy="6196616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7"/>
          <p:cNvSpPr/>
          <p:nvPr/>
        </p:nvSpPr>
        <p:spPr>
          <a:xfrm flipH="1">
            <a:off x="-406406" y="8483600"/>
            <a:ext cx="18694406" cy="4605433"/>
          </a:xfrm>
          <a:custGeom>
            <a:rect b="b" l="l" r="r" t="t"/>
            <a:pathLst>
              <a:path extrusionOk="0" h="4605433" w="18694406">
                <a:moveTo>
                  <a:pt x="0" y="4605433"/>
                </a:moveTo>
                <a:lnTo>
                  <a:pt x="18694406" y="4605433"/>
                </a:lnTo>
                <a:lnTo>
                  <a:pt x="18694406" y="0"/>
                </a:lnTo>
                <a:lnTo>
                  <a:pt x="0" y="0"/>
                </a:lnTo>
                <a:lnTo>
                  <a:pt x="0" y="4605433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7587" l="0" r="0" t="-7589"/>
            </a:stretch>
          </a:blipFill>
          <a:ln>
            <a:noFill/>
          </a:ln>
        </p:spPr>
      </p:sp>
      <p:sp>
        <p:nvSpPr>
          <p:cNvPr id="228" name="Google Shape;228;p7"/>
          <p:cNvSpPr/>
          <p:nvPr/>
        </p:nvSpPr>
        <p:spPr>
          <a:xfrm rot="2800797">
            <a:off x="5895642" y="8074582"/>
            <a:ext cx="5573082" cy="6196616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7"/>
          <p:cNvSpPr/>
          <p:nvPr/>
        </p:nvSpPr>
        <p:spPr>
          <a:xfrm rot="2800797">
            <a:off x="11130692" y="8226982"/>
            <a:ext cx="5573082" cy="6196616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7"/>
          <p:cNvSpPr/>
          <p:nvPr/>
        </p:nvSpPr>
        <p:spPr>
          <a:xfrm rot="2800797">
            <a:off x="16365742" y="8379382"/>
            <a:ext cx="5573082" cy="6196616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7"/>
          <p:cNvSpPr/>
          <p:nvPr/>
        </p:nvSpPr>
        <p:spPr>
          <a:xfrm flipH="1" rot="-10269931">
            <a:off x="2372013" y="-939026"/>
            <a:ext cx="4288558" cy="3508821"/>
          </a:xfrm>
          <a:custGeom>
            <a:rect b="b" l="l" r="r" t="t"/>
            <a:pathLst>
              <a:path extrusionOk="0" h="3508821" w="4288558">
                <a:moveTo>
                  <a:pt x="0" y="3508820"/>
                </a:moveTo>
                <a:lnTo>
                  <a:pt x="4288558" y="3508820"/>
                </a:lnTo>
                <a:lnTo>
                  <a:pt x="4288558" y="0"/>
                </a:lnTo>
                <a:lnTo>
                  <a:pt x="0" y="0"/>
                </a:lnTo>
                <a:lnTo>
                  <a:pt x="0" y="350882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7"/>
          <p:cNvSpPr/>
          <p:nvPr/>
        </p:nvSpPr>
        <p:spPr>
          <a:xfrm flipH="1" rot="-552612">
            <a:off x="-1129104" y="-4606048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9152474" y="0"/>
                </a:moveTo>
                <a:lnTo>
                  <a:pt x="0" y="0"/>
                </a:lnTo>
                <a:lnTo>
                  <a:pt x="0" y="8229600"/>
                </a:lnTo>
                <a:lnTo>
                  <a:pt x="9152474" y="8229600"/>
                </a:lnTo>
                <a:lnTo>
                  <a:pt x="915247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7"/>
          <p:cNvSpPr/>
          <p:nvPr/>
        </p:nvSpPr>
        <p:spPr>
          <a:xfrm>
            <a:off x="1190625" y="6329362"/>
            <a:ext cx="1929810" cy="1929810"/>
          </a:xfrm>
          <a:custGeom>
            <a:rect b="b" l="l" r="r" t="t"/>
            <a:pathLst>
              <a:path extrusionOk="0" h="1929810" w="1929810">
                <a:moveTo>
                  <a:pt x="0" y="0"/>
                </a:moveTo>
                <a:lnTo>
                  <a:pt x="1929810" y="0"/>
                </a:lnTo>
                <a:lnTo>
                  <a:pt x="1929810" y="1929810"/>
                </a:lnTo>
                <a:lnTo>
                  <a:pt x="0" y="19298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7"/>
          <p:cNvSpPr/>
          <p:nvPr/>
        </p:nvSpPr>
        <p:spPr>
          <a:xfrm>
            <a:off x="4370603" y="6359820"/>
            <a:ext cx="1929810" cy="1929810"/>
          </a:xfrm>
          <a:custGeom>
            <a:rect b="b" l="l" r="r" t="t"/>
            <a:pathLst>
              <a:path extrusionOk="0" h="1929810" w="1929810">
                <a:moveTo>
                  <a:pt x="0" y="0"/>
                </a:moveTo>
                <a:lnTo>
                  <a:pt x="1929809" y="0"/>
                </a:lnTo>
                <a:lnTo>
                  <a:pt x="1929809" y="1929810"/>
                </a:lnTo>
                <a:lnTo>
                  <a:pt x="0" y="19298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7"/>
          <p:cNvSpPr/>
          <p:nvPr/>
        </p:nvSpPr>
        <p:spPr>
          <a:xfrm>
            <a:off x="8126886" y="6304620"/>
            <a:ext cx="1929810" cy="1929810"/>
          </a:xfrm>
          <a:custGeom>
            <a:rect b="b" l="l" r="r" t="t"/>
            <a:pathLst>
              <a:path extrusionOk="0" h="1929810" w="1929810">
                <a:moveTo>
                  <a:pt x="0" y="0"/>
                </a:moveTo>
                <a:lnTo>
                  <a:pt x="1929810" y="0"/>
                </a:lnTo>
                <a:lnTo>
                  <a:pt x="1929810" y="1929809"/>
                </a:lnTo>
                <a:lnTo>
                  <a:pt x="0" y="1929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7"/>
          <p:cNvSpPr/>
          <p:nvPr/>
        </p:nvSpPr>
        <p:spPr>
          <a:xfrm>
            <a:off x="11964323" y="6304620"/>
            <a:ext cx="1767503" cy="1924117"/>
          </a:xfrm>
          <a:custGeom>
            <a:rect b="b" l="l" r="r" t="t"/>
            <a:pathLst>
              <a:path extrusionOk="0" h="1924117" w="1767503">
                <a:moveTo>
                  <a:pt x="0" y="0"/>
                </a:moveTo>
                <a:lnTo>
                  <a:pt x="1767502" y="0"/>
                </a:lnTo>
                <a:lnTo>
                  <a:pt x="1767502" y="1924117"/>
                </a:lnTo>
                <a:lnTo>
                  <a:pt x="0" y="19241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7"/>
          <p:cNvSpPr/>
          <p:nvPr/>
        </p:nvSpPr>
        <p:spPr>
          <a:xfrm>
            <a:off x="15576838" y="5586412"/>
            <a:ext cx="323850" cy="323850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7"/>
          <p:cNvSpPr/>
          <p:nvPr/>
        </p:nvSpPr>
        <p:spPr>
          <a:xfrm>
            <a:off x="14746258" y="6332220"/>
            <a:ext cx="1985010" cy="1985010"/>
          </a:xfrm>
          <a:custGeom>
            <a:rect b="b" l="l" r="r" t="t"/>
            <a:pathLst>
              <a:path extrusionOk="0" h="1985010" w="1985010">
                <a:moveTo>
                  <a:pt x="0" y="0"/>
                </a:moveTo>
                <a:lnTo>
                  <a:pt x="1985010" y="0"/>
                </a:lnTo>
                <a:lnTo>
                  <a:pt x="1985010" y="1985010"/>
                </a:lnTo>
                <a:lnTo>
                  <a:pt x="0" y="1985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7"/>
          <p:cNvSpPr txBox="1"/>
          <p:nvPr/>
        </p:nvSpPr>
        <p:spPr>
          <a:xfrm>
            <a:off x="-14092" y="815384"/>
            <a:ext cx="18302092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99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How We Utilized Tools in Our Project: A Comprehensive Overview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"/>
          <p:cNvSpPr/>
          <p:nvPr/>
        </p:nvSpPr>
        <p:spPr>
          <a:xfrm rot="2792599">
            <a:off x="15869006" y="6270652"/>
            <a:ext cx="3938319" cy="3222261"/>
          </a:xfrm>
          <a:custGeom>
            <a:rect b="b" l="l" r="r" t="t"/>
            <a:pathLst>
              <a:path extrusionOk="0" h="3222261" w="3938319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8"/>
          <p:cNvSpPr/>
          <p:nvPr/>
        </p:nvSpPr>
        <p:spPr>
          <a:xfrm rot="1593932">
            <a:off x="12348771" y="-1959981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8"/>
          <p:cNvSpPr/>
          <p:nvPr/>
        </p:nvSpPr>
        <p:spPr>
          <a:xfrm rot="5970019">
            <a:off x="13558552" y="-3859282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8"/>
          <p:cNvSpPr txBox="1"/>
          <p:nvPr/>
        </p:nvSpPr>
        <p:spPr>
          <a:xfrm>
            <a:off x="761979" y="656081"/>
            <a:ext cx="16497321" cy="973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199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JAVASCRIPT &amp; JQUERY FUNTIONS USED</a:t>
            </a:r>
            <a:endParaRPr/>
          </a:p>
        </p:txBody>
      </p:sp>
      <p:sp>
        <p:nvSpPr>
          <p:cNvPr id="248" name="Google Shape;248;p8"/>
          <p:cNvSpPr/>
          <p:nvPr/>
        </p:nvSpPr>
        <p:spPr>
          <a:xfrm>
            <a:off x="-1606838" y="9651106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8"/>
          <p:cNvSpPr txBox="1"/>
          <p:nvPr/>
        </p:nvSpPr>
        <p:spPr>
          <a:xfrm>
            <a:off x="1028700" y="1424735"/>
            <a:ext cx="16615537" cy="828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386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8"/>
          <p:cNvSpPr/>
          <p:nvPr/>
        </p:nvSpPr>
        <p:spPr>
          <a:xfrm rot="3451795">
            <a:off x="-5080388" y="5141358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8"/>
          <p:cNvSpPr/>
          <p:nvPr/>
        </p:nvSpPr>
        <p:spPr>
          <a:xfrm rot="-4917954">
            <a:off x="-4992845" y="1489398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8"/>
          <p:cNvSpPr txBox="1"/>
          <p:nvPr/>
        </p:nvSpPr>
        <p:spPr>
          <a:xfrm>
            <a:off x="321882" y="1834056"/>
            <a:ext cx="17644200" cy="8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93303" lvl="1" marL="1024707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46"/>
              <a:buFont typeface="Arial"/>
              <a:buChar char="•"/>
            </a:pPr>
            <a:r>
              <a:rPr b="1" i="0" lang="en-US" sz="444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 container = document.querySelector(".vrsplit1");</a:t>
            </a:r>
            <a:endParaRPr sz="1100"/>
          </a:p>
          <a:p>
            <a:pPr indent="-493303" lvl="1" marL="1024707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46"/>
              <a:buFont typeface="Arial"/>
              <a:buChar char="•"/>
            </a:pPr>
            <a:r>
              <a:rPr b="1" i="0" lang="en-US" sz="444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 pausePlayBtn = document.getElementById("pauseButton");</a:t>
            </a:r>
            <a:endParaRPr sz="1100"/>
          </a:p>
          <a:p>
            <a:pPr indent="-493303" lvl="1" marL="1024707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46"/>
              <a:buFont typeface="Arial"/>
              <a:buChar char="•"/>
            </a:pPr>
            <a:r>
              <a:rPr b="1" i="0" lang="en-US" sz="444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 generatebars(num)</a:t>
            </a:r>
            <a:endParaRPr sz="1100"/>
          </a:p>
          <a:p>
            <a:pPr indent="-493303" lvl="1" marL="1024707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46"/>
              <a:buFont typeface="Arial"/>
              <a:buChar char="•"/>
            </a:pPr>
            <a:r>
              <a:rPr b="1" i="0" lang="en-US" sz="444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container.innerHTML={....}</a:t>
            </a:r>
            <a:endParaRPr sz="1100"/>
          </a:p>
          <a:p>
            <a:pPr indent="-493303" lvl="1" marL="1024707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46"/>
              <a:buFont typeface="Arial"/>
              <a:buChar char="•"/>
            </a:pPr>
            <a:r>
              <a:rPr b="1" i="0" lang="en-US" sz="444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 barLabel = document.createElement("label");</a:t>
            </a:r>
            <a:endParaRPr sz="1100"/>
          </a:p>
          <a:p>
            <a:pPr indent="-493303" lvl="1" marL="1024707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46"/>
              <a:buFont typeface="Arial"/>
              <a:buChar char="•"/>
            </a:pPr>
            <a:r>
              <a:rPr b="1" i="0" lang="en-US" sz="444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container.appendChild(bar);</a:t>
            </a:r>
            <a:endParaRPr sz="1100"/>
          </a:p>
          <a:p>
            <a:pPr indent="-493303" lvl="1" marL="1024707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46"/>
              <a:buFont typeface="Arial"/>
              <a:buChar char="•"/>
            </a:pPr>
            <a:r>
              <a:rPr b="1" i="0" lang="en-US" sz="444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 value = Math.floor(Math.random() * 80) + 1;</a:t>
            </a:r>
            <a:endParaRPr sz="1100"/>
          </a:p>
          <a:p>
            <a:pPr indent="-493303" lvl="1" marL="1024707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46"/>
              <a:buFont typeface="Arial"/>
              <a:buChar char="•"/>
            </a:pPr>
            <a:r>
              <a:rPr b="1" i="0" lang="en-US" sz="444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await new Promise((resolve) =&gt; setTimeout(() =&gt; { resolve(); }, delay));</a:t>
            </a:r>
            <a:endParaRPr sz="1100"/>
          </a:p>
          <a:p>
            <a:pPr indent="-493303" lvl="1" marL="1024707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46"/>
              <a:buFont typeface="Arial"/>
              <a:buChar char="•"/>
            </a:pPr>
            <a:r>
              <a:rPr b="1" i="0" lang="en-US" sz="444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document.getElementById("Button3").style.backgroundColor = "#a54997";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/>
          <p:nvPr/>
        </p:nvSpPr>
        <p:spPr>
          <a:xfrm rot="901383">
            <a:off x="14441056" y="-443660"/>
            <a:ext cx="4102262" cy="3356396"/>
          </a:xfrm>
          <a:custGeom>
            <a:rect b="b" l="l" r="r" t="t"/>
            <a:pathLst>
              <a:path extrusionOk="0" h="3356396" w="4102262">
                <a:moveTo>
                  <a:pt x="0" y="0"/>
                </a:moveTo>
                <a:lnTo>
                  <a:pt x="4102262" y="0"/>
                </a:lnTo>
                <a:lnTo>
                  <a:pt x="4102262" y="3356397"/>
                </a:lnTo>
                <a:lnTo>
                  <a:pt x="0" y="3356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9"/>
          <p:cNvSpPr/>
          <p:nvPr/>
        </p:nvSpPr>
        <p:spPr>
          <a:xfrm rot="2699999">
            <a:off x="-3505539" y="-3944152"/>
            <a:ext cx="8704023" cy="7826367"/>
          </a:xfrm>
          <a:custGeom>
            <a:rect b="b" l="l" r="r" t="t"/>
            <a:pathLst>
              <a:path extrusionOk="0" h="7826367" w="8704023">
                <a:moveTo>
                  <a:pt x="0" y="0"/>
                </a:moveTo>
                <a:lnTo>
                  <a:pt x="8704023" y="0"/>
                </a:lnTo>
                <a:lnTo>
                  <a:pt x="8704023" y="7826367"/>
                </a:lnTo>
                <a:lnTo>
                  <a:pt x="0" y="7826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p9"/>
          <p:cNvSpPr/>
          <p:nvPr/>
        </p:nvSpPr>
        <p:spPr>
          <a:xfrm rot="901383">
            <a:off x="11334656" y="9364732"/>
            <a:ext cx="4102262" cy="3356396"/>
          </a:xfrm>
          <a:custGeom>
            <a:rect b="b" l="l" r="r" t="t"/>
            <a:pathLst>
              <a:path extrusionOk="0" h="3356396" w="4102262">
                <a:moveTo>
                  <a:pt x="0" y="0"/>
                </a:moveTo>
                <a:lnTo>
                  <a:pt x="4102262" y="0"/>
                </a:lnTo>
                <a:lnTo>
                  <a:pt x="4102262" y="3356396"/>
                </a:lnTo>
                <a:lnTo>
                  <a:pt x="0" y="3356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9"/>
          <p:cNvSpPr/>
          <p:nvPr/>
        </p:nvSpPr>
        <p:spPr>
          <a:xfrm rot="-3689358">
            <a:off x="12619681" y="6648726"/>
            <a:ext cx="8704023" cy="7826367"/>
          </a:xfrm>
          <a:custGeom>
            <a:rect b="b" l="l" r="r" t="t"/>
            <a:pathLst>
              <a:path extrusionOk="0" h="7826367" w="8704023">
                <a:moveTo>
                  <a:pt x="0" y="0"/>
                </a:moveTo>
                <a:lnTo>
                  <a:pt x="8704023" y="0"/>
                </a:lnTo>
                <a:lnTo>
                  <a:pt x="8704023" y="7826368"/>
                </a:lnTo>
                <a:lnTo>
                  <a:pt x="0" y="7826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9"/>
          <p:cNvSpPr/>
          <p:nvPr/>
        </p:nvSpPr>
        <p:spPr>
          <a:xfrm>
            <a:off x="-1585022" y="-2376627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9"/>
          <p:cNvSpPr/>
          <p:nvPr/>
        </p:nvSpPr>
        <p:spPr>
          <a:xfrm rot="3405389">
            <a:off x="13905467" y="5831318"/>
            <a:ext cx="7645315" cy="8500698"/>
          </a:xfrm>
          <a:custGeom>
            <a:rect b="b" l="l" r="r" t="t"/>
            <a:pathLst>
              <a:path extrusionOk="0" h="8500698" w="7645315">
                <a:moveTo>
                  <a:pt x="0" y="0"/>
                </a:moveTo>
                <a:lnTo>
                  <a:pt x="7645316" y="0"/>
                </a:lnTo>
                <a:lnTo>
                  <a:pt x="7645316" y="8500698"/>
                </a:lnTo>
                <a:lnTo>
                  <a:pt x="0" y="85006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9"/>
          <p:cNvSpPr/>
          <p:nvPr/>
        </p:nvSpPr>
        <p:spPr>
          <a:xfrm>
            <a:off x="1181730" y="6087083"/>
            <a:ext cx="6922224" cy="3763959"/>
          </a:xfrm>
          <a:custGeom>
            <a:rect b="b" l="l" r="r" t="t"/>
            <a:pathLst>
              <a:path extrusionOk="0" h="3763959" w="6922224">
                <a:moveTo>
                  <a:pt x="0" y="0"/>
                </a:moveTo>
                <a:lnTo>
                  <a:pt x="6922224" y="0"/>
                </a:lnTo>
                <a:lnTo>
                  <a:pt x="6922224" y="3763960"/>
                </a:lnTo>
                <a:lnTo>
                  <a:pt x="0" y="3763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64" name="Google Shape;264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8700" y="6278549"/>
            <a:ext cx="899150" cy="80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9"/>
          <p:cNvSpPr/>
          <p:nvPr/>
        </p:nvSpPr>
        <p:spPr>
          <a:xfrm>
            <a:off x="11275641" y="4554559"/>
            <a:ext cx="4220292" cy="4792413"/>
          </a:xfrm>
          <a:custGeom>
            <a:rect b="b" l="l" r="r" t="t"/>
            <a:pathLst>
              <a:path extrusionOk="0" h="4792413" w="4220292">
                <a:moveTo>
                  <a:pt x="0" y="0"/>
                </a:moveTo>
                <a:lnTo>
                  <a:pt x="4220292" y="0"/>
                </a:lnTo>
                <a:lnTo>
                  <a:pt x="4220292" y="4792413"/>
                </a:lnTo>
                <a:lnTo>
                  <a:pt x="0" y="47924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1714" r="-25361" t="0"/>
            </a:stretch>
          </a:blipFill>
          <a:ln>
            <a:noFill/>
          </a:ln>
        </p:spPr>
      </p:sp>
      <p:pic>
        <p:nvPicPr>
          <p:cNvPr id="266" name="Google Shape;266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03954" y="7370764"/>
            <a:ext cx="3626056" cy="119659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9"/>
          <p:cNvSpPr txBox="1"/>
          <p:nvPr/>
        </p:nvSpPr>
        <p:spPr>
          <a:xfrm>
            <a:off x="4247312" y="2448518"/>
            <a:ext cx="6472257" cy="1819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4D3931"/>
                </a:solidFill>
                <a:latin typeface="Raleway"/>
                <a:ea typeface="Raleway"/>
                <a:cs typeface="Raleway"/>
                <a:sym typeface="Raleway"/>
              </a:rPr>
              <a:t>It is a Software application to provide a comprehensive understanding of various sorting algorithms through  visual representation.  </a:t>
            </a:r>
            <a:endParaRPr/>
          </a:p>
        </p:txBody>
      </p:sp>
      <p:sp>
        <p:nvSpPr>
          <p:cNvPr id="268" name="Google Shape;268;p9"/>
          <p:cNvSpPr/>
          <p:nvPr/>
        </p:nvSpPr>
        <p:spPr>
          <a:xfrm>
            <a:off x="10044646" y="-2416193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9"/>
          <p:cNvSpPr/>
          <p:nvPr/>
        </p:nvSpPr>
        <p:spPr>
          <a:xfrm>
            <a:off x="1028700" y="2323859"/>
            <a:ext cx="2693987" cy="1944569"/>
          </a:xfrm>
          <a:custGeom>
            <a:rect b="b" l="l" r="r" t="t"/>
            <a:pathLst>
              <a:path extrusionOk="0" h="1944569" w="2693987">
                <a:moveTo>
                  <a:pt x="0" y="0"/>
                </a:moveTo>
                <a:lnTo>
                  <a:pt x="2693987" y="0"/>
                </a:lnTo>
                <a:lnTo>
                  <a:pt x="2693987" y="1944569"/>
                </a:lnTo>
                <a:lnTo>
                  <a:pt x="0" y="1944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9"/>
          <p:cNvSpPr txBox="1"/>
          <p:nvPr/>
        </p:nvSpPr>
        <p:spPr>
          <a:xfrm>
            <a:off x="819804" y="585648"/>
            <a:ext cx="8719617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600" u="none" cap="none" strike="noStrike">
                <a:solidFill>
                  <a:srgbClr val="273384"/>
                </a:solidFill>
                <a:latin typeface="Eczar SemiBold"/>
                <a:ea typeface="Eczar SemiBold"/>
                <a:cs typeface="Eczar SemiBold"/>
                <a:sym typeface="Eczar SemiBold"/>
              </a:rPr>
              <a:t>About The Project </a:t>
            </a:r>
            <a:endParaRPr/>
          </a:p>
        </p:txBody>
      </p:sp>
      <p:sp>
        <p:nvSpPr>
          <p:cNvPr id="271" name="Google Shape;271;p9"/>
          <p:cNvSpPr txBox="1"/>
          <p:nvPr/>
        </p:nvSpPr>
        <p:spPr>
          <a:xfrm>
            <a:off x="347602" y="5001877"/>
            <a:ext cx="5747504" cy="811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97B2"/>
                </a:solidFill>
                <a:latin typeface="Arial"/>
                <a:ea typeface="Arial"/>
                <a:cs typeface="Arial"/>
                <a:sym typeface="Arial"/>
              </a:rPr>
              <a:t>Working Of Project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